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5" r:id="rId3"/>
    <p:sldId id="258" r:id="rId4"/>
    <p:sldId id="272" r:id="rId5"/>
    <p:sldId id="273" r:id="rId6"/>
    <p:sldId id="264" r:id="rId7"/>
    <p:sldId id="259" r:id="rId8"/>
    <p:sldId id="266" r:id="rId9"/>
    <p:sldId id="269" r:id="rId10"/>
    <p:sldId id="271" r:id="rId11"/>
    <p:sldId id="270" r:id="rId12"/>
  </p:sldIdLst>
  <p:sldSz cx="18288000" cy="10287000"/>
  <p:notesSz cx="6858000" cy="9144000"/>
  <p:embeddedFontLst>
    <p:embeddedFont>
      <p:font typeface="Pretendard" panose="02000503000000020004" pitchFamily="2" charset="-127"/>
      <p:regular r:id="rId13"/>
      <p:bold r:id="rId14"/>
    </p:embeddedFont>
    <p:embeddedFont>
      <p:font typeface="Pretendard Light" panose="02000403000000020004" pitchFamily="2" charset="-127"/>
      <p:regular r:id="rId15"/>
    </p:embeddedFont>
    <p:embeddedFont>
      <p:font typeface="Pretendard Medium" panose="02000503000000020004" pitchFamily="2" charset="-127"/>
      <p:regular r:id="rId16"/>
      <p:bold r:id="rId17"/>
    </p:embeddedFont>
    <p:embeddedFont>
      <p:font typeface="Pretendard Regular" panose="02000503000000020004" pitchFamily="2" charset="-127"/>
      <p:regular r:id="rId18"/>
      <p:bold r:id="rId19"/>
    </p:embeddedFont>
    <p:embeddedFont>
      <p:font typeface="Pretendard SemiBold" panose="02000503000000020004" pitchFamily="2" charset="-127"/>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06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94" autoAdjust="0"/>
  </p:normalViewPr>
  <p:slideViewPr>
    <p:cSldViewPr>
      <p:cViewPr varScale="1">
        <p:scale>
          <a:sx n="80" d="100"/>
          <a:sy n="80" d="100"/>
        </p:scale>
        <p:origin x="824"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hyperlink" Target="https://www.kaggle.com/datasets/mikhail1681/airline-quality-ratings" TargetMode="External"/><Relationship Id="rId3" Type="http://schemas.openxmlformats.org/officeDocument/2006/relationships/image" Target="../media/image6.png"/><Relationship Id="rId7" Type="http://schemas.openxmlformats.org/officeDocument/2006/relationships/image" Target="../media/image11.png"/><Relationship Id="rId12" Type="http://schemas.openxmlformats.org/officeDocument/2006/relationships/hyperlink" Target="https://www.kaggle.com/datasets/dharun4772/british-airline-review-dataset"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hyperlink" Target="https://www.kaggle.com/datasets/juhibhojani/airline-reviews" TargetMode="External"/><Relationship Id="rId4" Type="http://schemas.openxmlformats.org/officeDocument/2006/relationships/image" Target="../media/image3.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quankiquanki/skytrax-reviews-dataset/tree/master/data" TargetMode="External"/><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hyperlink" Target="https://www.kaggle.com/datasets/elijahconnectng/airlines-review-dataset" TargetMode="External"/><Relationship Id="rId4" Type="http://schemas.openxmlformats.org/officeDocument/2006/relationships/image" Target="../media/image3.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3.png"/><Relationship Id="rId9" Type="http://schemas.openxmlformats.org/officeDocument/2006/relationships/image" Target="../media/image25.png"/><Relationship Id="rId1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3.png"/><Relationship Id="rId9" Type="http://schemas.openxmlformats.org/officeDocument/2006/relationships/image" Target="../media/image25.png"/><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2700" y="5143500"/>
            <a:ext cx="18300700" cy="5168900"/>
          </a:xfrm>
          <a:prstGeom prst="rect">
            <a:avLst/>
          </a:prstGeom>
        </p:spPr>
      </p:pic>
      <p:pic>
        <p:nvPicPr>
          <p:cNvPr id="3" name="Picture 3"/>
          <p:cNvPicPr>
            <a:picLocks noChangeAspect="1"/>
          </p:cNvPicPr>
          <p:nvPr/>
        </p:nvPicPr>
        <p:blipFill>
          <a:blip r:embed="rId3"/>
          <a:stretch>
            <a:fillRect/>
          </a:stretch>
        </p:blipFill>
        <p:spPr>
          <a:xfrm>
            <a:off x="622300" y="571500"/>
            <a:ext cx="17043400" cy="9144000"/>
          </a:xfrm>
          <a:prstGeom prst="rect">
            <a:avLst/>
          </a:prstGeom>
        </p:spPr>
      </p:pic>
      <p:pic>
        <p:nvPicPr>
          <p:cNvPr id="4" name="Picture 4"/>
          <p:cNvPicPr>
            <a:picLocks noChangeAspect="1"/>
          </p:cNvPicPr>
          <p:nvPr/>
        </p:nvPicPr>
        <p:blipFill>
          <a:blip r:embed="rId4"/>
          <a:stretch>
            <a:fillRect/>
          </a:stretch>
        </p:blipFill>
        <p:spPr>
          <a:xfrm>
            <a:off x="13601700" y="419100"/>
            <a:ext cx="2832100" cy="1498600"/>
          </a:xfrm>
          <a:prstGeom prst="rect">
            <a:avLst/>
          </a:prstGeom>
        </p:spPr>
      </p:pic>
      <p:sp>
        <p:nvSpPr>
          <p:cNvPr id="5" name="TextBox 5"/>
          <p:cNvSpPr txBox="1"/>
          <p:nvPr/>
        </p:nvSpPr>
        <p:spPr>
          <a:xfrm>
            <a:off x="13995400" y="787400"/>
            <a:ext cx="2044700" cy="647700"/>
          </a:xfrm>
          <a:prstGeom prst="rect">
            <a:avLst/>
          </a:prstGeom>
        </p:spPr>
        <p:txBody>
          <a:bodyPr lIns="0" tIns="0" rIns="0" bIns="0" rtlCol="0" anchor="ctr"/>
          <a:lstStyle/>
          <a:p>
            <a:pPr lvl="0" algn="ctr">
              <a:lnSpc>
                <a:spcPct val="107899"/>
              </a:lnSpc>
            </a:pPr>
            <a:r>
              <a:rPr lang="en-US" sz="1900" b="0" i="0" u="none" strike="noStrike" spc="100">
                <a:solidFill>
                  <a:srgbClr val="FFFFFF"/>
                </a:solidFill>
                <a:latin typeface="Pretendard Medium"/>
              </a:rPr>
              <a:t>BUSINESS</a:t>
            </a:r>
          </a:p>
          <a:p>
            <a:pPr lvl="0" algn="ctr">
              <a:lnSpc>
                <a:spcPct val="107899"/>
              </a:lnSpc>
            </a:pPr>
            <a:r>
              <a:rPr lang="en-US" sz="1900" b="0" i="0" u="none" strike="noStrike" spc="100">
                <a:solidFill>
                  <a:srgbClr val="FFFFFF"/>
                </a:solidFill>
                <a:latin typeface="Pretendard Medium"/>
              </a:rPr>
              <a:t>PLAN</a:t>
            </a:r>
          </a:p>
        </p:txBody>
      </p:sp>
      <p:sp>
        <p:nvSpPr>
          <p:cNvPr id="6" name="TextBox 6"/>
          <p:cNvSpPr txBox="1"/>
          <p:nvPr/>
        </p:nvSpPr>
        <p:spPr>
          <a:xfrm>
            <a:off x="1816100" y="6337300"/>
            <a:ext cx="7772400" cy="533400"/>
          </a:xfrm>
          <a:prstGeom prst="rect">
            <a:avLst/>
          </a:prstGeom>
        </p:spPr>
        <p:txBody>
          <a:bodyPr lIns="0" tIns="0" rIns="0" bIns="0" rtlCol="0" anchor="ctr"/>
          <a:lstStyle/>
          <a:p>
            <a:pPr lvl="0" algn="l">
              <a:lnSpc>
                <a:spcPct val="99600"/>
              </a:lnSpc>
            </a:pPr>
            <a:r>
              <a:rPr lang="en-US" altLang="ko-KR" sz="3000" b="0" i="0" u="none" strike="noStrike" dirty="0">
                <a:solidFill>
                  <a:srgbClr val="00074E"/>
                </a:solidFill>
                <a:ea typeface="Pretendard SemiBold"/>
              </a:rPr>
              <a:t>Airline recommendation system</a:t>
            </a:r>
            <a:endParaRPr lang="en-US" sz="3000" b="0" i="0" u="none" strike="noStrike" dirty="0">
              <a:solidFill>
                <a:srgbClr val="00074E"/>
              </a:solidFill>
              <a:latin typeface="Pretendard SemiBold"/>
            </a:endParaRPr>
          </a:p>
        </p:txBody>
      </p:sp>
      <p:sp>
        <p:nvSpPr>
          <p:cNvPr id="7" name="TextBox 7"/>
          <p:cNvSpPr txBox="1"/>
          <p:nvPr/>
        </p:nvSpPr>
        <p:spPr>
          <a:xfrm>
            <a:off x="1816100" y="8470900"/>
            <a:ext cx="4267200" cy="711200"/>
          </a:xfrm>
          <a:prstGeom prst="rect">
            <a:avLst/>
          </a:prstGeom>
        </p:spPr>
        <p:txBody>
          <a:bodyPr lIns="0" tIns="0" rIns="0" bIns="0" rtlCol="0" anchor="ctr"/>
          <a:lstStyle/>
          <a:p>
            <a:pPr lvl="0" algn="l">
              <a:lnSpc>
                <a:spcPct val="114539"/>
              </a:lnSpc>
            </a:pPr>
            <a:r>
              <a:rPr lang="en-US" altLang="ko-KR" sz="2000" u="none" strike="noStrike" spc="100" dirty="0">
                <a:solidFill>
                  <a:srgbClr val="00074E"/>
                </a:solidFill>
                <a:latin typeface="Pretendard Medium" panose="02000503000000020004" pitchFamily="2" charset="-127"/>
                <a:ea typeface="Pretendard Medium" panose="02000503000000020004" pitchFamily="2" charset="-127"/>
                <a:cs typeface="Pretendard Medium" panose="02000503000000020004" pitchFamily="2" charset="-127"/>
              </a:rPr>
              <a:t>Group C</a:t>
            </a:r>
          </a:p>
          <a:p>
            <a:pPr lvl="0" algn="l">
              <a:lnSpc>
                <a:spcPct val="114539"/>
              </a:lnSpc>
            </a:pPr>
            <a:r>
              <a:rPr lang="en-US" sz="2000" spc="100" dirty="0">
                <a:solidFill>
                  <a:srgbClr val="00074E"/>
                </a:solidFill>
                <a:latin typeface="Pretendard Light" panose="02000403000000020004" pitchFamily="2" charset="-127"/>
                <a:ea typeface="Pretendard Light" panose="02000403000000020004" pitchFamily="2" charset="-127"/>
                <a:cs typeface="Pretendard Light" panose="02000403000000020004" pitchFamily="2" charset="-127"/>
              </a:rPr>
              <a:t>202034916 </a:t>
            </a:r>
            <a:r>
              <a:rPr lang="en-US" altLang="ko-KR" sz="2000" spc="100" dirty="0">
                <a:solidFill>
                  <a:srgbClr val="00074E"/>
                </a:solidFill>
                <a:latin typeface="Pretendard Light" panose="02000403000000020004" pitchFamily="2" charset="-127"/>
                <a:ea typeface="Pretendard Light" panose="02000403000000020004" pitchFamily="2" charset="-127"/>
                <a:cs typeface="Pretendard Light" panose="02000403000000020004" pitchFamily="2" charset="-127"/>
              </a:rPr>
              <a:t>PARK SEONJUN</a:t>
            </a:r>
          </a:p>
          <a:p>
            <a:pPr lvl="0" algn="l">
              <a:lnSpc>
                <a:spcPct val="114539"/>
              </a:lnSpc>
            </a:pPr>
            <a:r>
              <a:rPr lang="en-US" altLang="ko-KR" sz="2000" u="none" strike="noStrike" spc="100" dirty="0">
                <a:solidFill>
                  <a:srgbClr val="00074E"/>
                </a:solidFill>
                <a:latin typeface="Pretendard Light" panose="02000403000000020004" pitchFamily="2" charset="-127"/>
                <a:ea typeface="Pretendard Light" panose="02000403000000020004" pitchFamily="2" charset="-127"/>
                <a:cs typeface="Pretendard Light" panose="02000403000000020004" pitchFamily="2" charset="-127"/>
              </a:rPr>
              <a:t>202234911</a:t>
            </a:r>
            <a:r>
              <a:rPr lang="ko-KR" altLang="en-US" sz="2000" u="none" strike="noStrike" spc="100" dirty="0">
                <a:solidFill>
                  <a:srgbClr val="00074E"/>
                </a:solidFill>
                <a:latin typeface="Pretendard Light" panose="02000403000000020004" pitchFamily="2" charset="-127"/>
                <a:ea typeface="Pretendard Light" panose="02000403000000020004" pitchFamily="2" charset="-127"/>
                <a:cs typeface="Pretendard Light" panose="02000403000000020004" pitchFamily="2" charset="-127"/>
              </a:rPr>
              <a:t> </a:t>
            </a:r>
            <a:r>
              <a:rPr lang="en-US" altLang="ko-KR" sz="2000" u="none" strike="noStrike" spc="100" dirty="0">
                <a:solidFill>
                  <a:srgbClr val="00074E"/>
                </a:solidFill>
                <a:latin typeface="Pretendard Light" panose="02000403000000020004" pitchFamily="2" charset="-127"/>
                <a:ea typeface="Pretendard Light" panose="02000403000000020004" pitchFamily="2" charset="-127"/>
                <a:cs typeface="Pretendard Light" panose="02000403000000020004" pitchFamily="2" charset="-127"/>
              </a:rPr>
              <a:t>RHY</a:t>
            </a:r>
            <a:r>
              <a:rPr lang="en-US" altLang="ko-KR" sz="2000" spc="100" dirty="0">
                <a:solidFill>
                  <a:srgbClr val="00074E"/>
                </a:solidFill>
                <a:latin typeface="Pretendard Light" panose="02000403000000020004" pitchFamily="2" charset="-127"/>
                <a:ea typeface="Pretendard Light" panose="02000403000000020004" pitchFamily="2" charset="-127"/>
                <a:cs typeface="Pretendard Light" panose="02000403000000020004" pitchFamily="2" charset="-127"/>
              </a:rPr>
              <a:t>U</a:t>
            </a:r>
            <a:r>
              <a:rPr lang="en-US" altLang="ko-KR" sz="2000" u="none" strike="noStrike" spc="100" dirty="0">
                <a:solidFill>
                  <a:srgbClr val="00074E"/>
                </a:solidFill>
                <a:latin typeface="Pretendard Light" panose="02000403000000020004" pitchFamily="2" charset="-127"/>
                <a:ea typeface="Pretendard Light" panose="02000403000000020004" pitchFamily="2" charset="-127"/>
                <a:cs typeface="Pretendard Light" panose="02000403000000020004" pitchFamily="2" charset="-127"/>
              </a:rPr>
              <a:t> YEONI</a:t>
            </a:r>
          </a:p>
          <a:p>
            <a:pPr lvl="0">
              <a:lnSpc>
                <a:spcPct val="114539"/>
              </a:lnSpc>
            </a:pPr>
            <a:r>
              <a:rPr lang="en-US" sz="2000" spc="100" dirty="0">
                <a:solidFill>
                  <a:srgbClr val="00074E"/>
                </a:solidFill>
                <a:latin typeface="Pretendard Light" panose="02000403000000020004" pitchFamily="2" charset="-127"/>
                <a:ea typeface="Pretendard Light" panose="02000403000000020004" pitchFamily="2" charset="-127"/>
                <a:cs typeface="Pretendard Light" panose="02000403000000020004" pitchFamily="2" charset="-127"/>
              </a:rPr>
              <a:t>202235118 JUNG SOYEON</a:t>
            </a:r>
          </a:p>
        </p:txBody>
      </p:sp>
      <p:sp>
        <p:nvSpPr>
          <p:cNvPr id="8" name="TextBox 8"/>
          <p:cNvSpPr txBox="1"/>
          <p:nvPr/>
        </p:nvSpPr>
        <p:spPr>
          <a:xfrm>
            <a:off x="16040100" y="9474200"/>
            <a:ext cx="1651000" cy="266700"/>
          </a:xfrm>
          <a:prstGeom prst="rect">
            <a:avLst/>
          </a:prstGeom>
        </p:spPr>
        <p:txBody>
          <a:bodyPr lIns="0" tIns="0" rIns="0" bIns="0" rtlCol="0" anchor="ctr"/>
          <a:lstStyle/>
          <a:p>
            <a:pPr lvl="0" algn="r">
              <a:lnSpc>
                <a:spcPct val="107899"/>
              </a:lnSpc>
            </a:pPr>
            <a:r>
              <a:rPr lang="en-US" sz="1500" b="0" i="0" u="none" strike="noStrike" spc="100">
                <a:solidFill>
                  <a:srgbClr val="FFFFFF"/>
                </a:solidFill>
                <a:latin typeface="Pretendard Regular"/>
              </a:rPr>
              <a:t>MIRI COMPANY</a:t>
            </a:r>
          </a:p>
        </p:txBody>
      </p:sp>
      <p:pic>
        <p:nvPicPr>
          <p:cNvPr id="9" name="Picture 9"/>
          <p:cNvPicPr>
            <a:picLocks noChangeAspect="1"/>
          </p:cNvPicPr>
          <p:nvPr/>
        </p:nvPicPr>
        <p:blipFill>
          <a:blip r:embed="rId5"/>
          <a:stretch>
            <a:fillRect/>
          </a:stretch>
        </p:blipFill>
        <p:spPr>
          <a:xfrm>
            <a:off x="16776700" y="8839200"/>
            <a:ext cx="444500" cy="406400"/>
          </a:xfrm>
          <a:prstGeom prst="rect">
            <a:avLst/>
          </a:prstGeom>
        </p:spPr>
      </p:pic>
      <p:sp>
        <p:nvSpPr>
          <p:cNvPr id="10" name="TextBox 10"/>
          <p:cNvSpPr txBox="1"/>
          <p:nvPr/>
        </p:nvSpPr>
        <p:spPr>
          <a:xfrm>
            <a:off x="1816100" y="3098800"/>
            <a:ext cx="12661900" cy="3175000"/>
          </a:xfrm>
          <a:prstGeom prst="rect">
            <a:avLst/>
          </a:prstGeom>
        </p:spPr>
        <p:txBody>
          <a:bodyPr lIns="0" tIns="0" rIns="0" bIns="0" rtlCol="0" anchor="ctr"/>
          <a:lstStyle/>
          <a:p>
            <a:pPr lvl="0" algn="l">
              <a:lnSpc>
                <a:spcPct val="91300"/>
              </a:lnSpc>
            </a:pPr>
            <a:r>
              <a:rPr lang="en-US" altLang="ko-KR" sz="10000" b="0" i="0" u="none" strike="noStrike" dirty="0">
                <a:solidFill>
                  <a:srgbClr val="00074E"/>
                </a:solidFill>
                <a:latin typeface="Pretendard" panose="02000503000000020004" pitchFamily="2" charset="-127"/>
                <a:ea typeface="Pretendard" panose="02000503000000020004" pitchFamily="2" charset="-127"/>
                <a:cs typeface="Pretendard" panose="02000503000000020004" pitchFamily="2" charset="-127"/>
              </a:rPr>
              <a:t>Machine Learning T</a:t>
            </a:r>
            <a:r>
              <a:rPr lang="en-US" altLang="ko-KR" sz="10000" dirty="0">
                <a:solidFill>
                  <a:srgbClr val="00074E"/>
                </a:solidFill>
                <a:latin typeface="Pretendard" panose="02000503000000020004" pitchFamily="2" charset="-127"/>
                <a:ea typeface="Pretendard" panose="02000503000000020004" pitchFamily="2" charset="-127"/>
                <a:cs typeface="Pretendard" panose="02000503000000020004" pitchFamily="2" charset="-127"/>
              </a:rPr>
              <a:t>erm Project Proposal</a:t>
            </a:r>
            <a:endParaRPr lang="ko-KR" sz="10000" b="0" i="0" u="none" strike="noStrike" dirty="0">
              <a:solidFill>
                <a:srgbClr val="2C2C2C"/>
              </a:solidFill>
              <a:latin typeface="Pretendard" panose="02000503000000020004" pitchFamily="2" charset="-127"/>
              <a:ea typeface="Pretendard" panose="02000503000000020004" pitchFamily="2" charset="-127"/>
              <a:cs typeface="Pretendard" panose="02000503000000020004" pitchFamily="2"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FAD36-EF73-1C15-4E90-6741BA271518}"/>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138C987C-274E-D8F4-4132-1F968788F197}"/>
              </a:ext>
            </a:extLst>
          </p:cNvPr>
          <p:cNvPicPr>
            <a:picLocks noChangeAspect="1"/>
          </p:cNvPicPr>
          <p:nvPr/>
        </p:nvPicPr>
        <p:blipFill>
          <a:blip r:embed="rId2"/>
          <a:stretch>
            <a:fillRect/>
          </a:stretch>
        </p:blipFill>
        <p:spPr>
          <a:xfrm>
            <a:off x="-12700" y="5143500"/>
            <a:ext cx="18300700" cy="5168900"/>
          </a:xfrm>
          <a:prstGeom prst="rect">
            <a:avLst/>
          </a:prstGeom>
        </p:spPr>
      </p:pic>
      <p:pic>
        <p:nvPicPr>
          <p:cNvPr id="3" name="Picture 3">
            <a:extLst>
              <a:ext uri="{FF2B5EF4-FFF2-40B4-BE49-F238E27FC236}">
                <a16:creationId xmlns:a16="http://schemas.microsoft.com/office/drawing/2014/main" id="{3A1AECD3-ECD6-EBCB-DE4C-B0EB398CFBC3}"/>
              </a:ext>
            </a:extLst>
          </p:cNvPr>
          <p:cNvPicPr>
            <a:picLocks noChangeAspect="1"/>
          </p:cNvPicPr>
          <p:nvPr/>
        </p:nvPicPr>
        <p:blipFill>
          <a:blip r:embed="rId3"/>
          <a:stretch>
            <a:fillRect/>
          </a:stretch>
        </p:blipFill>
        <p:spPr>
          <a:xfrm>
            <a:off x="622300" y="571500"/>
            <a:ext cx="17043400" cy="9156700"/>
          </a:xfrm>
          <a:prstGeom prst="rect">
            <a:avLst/>
          </a:prstGeom>
        </p:spPr>
      </p:pic>
      <p:pic>
        <p:nvPicPr>
          <p:cNvPr id="4" name="Picture 4">
            <a:extLst>
              <a:ext uri="{FF2B5EF4-FFF2-40B4-BE49-F238E27FC236}">
                <a16:creationId xmlns:a16="http://schemas.microsoft.com/office/drawing/2014/main" id="{CE78A911-4AAB-68FD-2804-C25A8E8EE8EA}"/>
              </a:ext>
            </a:extLst>
          </p:cNvPr>
          <p:cNvPicPr>
            <a:picLocks noChangeAspect="1"/>
          </p:cNvPicPr>
          <p:nvPr/>
        </p:nvPicPr>
        <p:blipFill>
          <a:blip r:embed="rId4"/>
          <a:stretch>
            <a:fillRect/>
          </a:stretch>
        </p:blipFill>
        <p:spPr>
          <a:xfrm>
            <a:off x="1117600" y="419100"/>
            <a:ext cx="2832100" cy="1498600"/>
          </a:xfrm>
          <a:prstGeom prst="rect">
            <a:avLst/>
          </a:prstGeom>
        </p:spPr>
      </p:pic>
      <p:sp>
        <p:nvSpPr>
          <p:cNvPr id="5" name="TextBox 5">
            <a:extLst>
              <a:ext uri="{FF2B5EF4-FFF2-40B4-BE49-F238E27FC236}">
                <a16:creationId xmlns:a16="http://schemas.microsoft.com/office/drawing/2014/main" id="{EEC201A6-BC7A-53D9-E98A-E0659B66EF90}"/>
              </a:ext>
            </a:extLst>
          </p:cNvPr>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altLang="ko-KR" sz="1900" spc="100" dirty="0">
                <a:solidFill>
                  <a:srgbClr val="FFFFFF"/>
                </a:solidFill>
                <a:latin typeface="Pretendard Medium"/>
              </a:rPr>
              <a:t>Expectation</a:t>
            </a:r>
            <a:endParaRPr lang="en-US" sz="1900" b="0" i="0" u="none" strike="noStrike" spc="100" dirty="0">
              <a:solidFill>
                <a:srgbClr val="FFFFFF"/>
              </a:solidFill>
              <a:latin typeface="Pretendard Medium"/>
            </a:endParaRPr>
          </a:p>
        </p:txBody>
      </p:sp>
      <p:sp>
        <p:nvSpPr>
          <p:cNvPr id="24" name="TextBox 24">
            <a:extLst>
              <a:ext uri="{FF2B5EF4-FFF2-40B4-BE49-F238E27FC236}">
                <a16:creationId xmlns:a16="http://schemas.microsoft.com/office/drawing/2014/main" id="{129C5617-9279-8CF8-9761-82135F2950AB}"/>
              </a:ext>
            </a:extLst>
          </p:cNvPr>
          <p:cNvSpPr txBox="1"/>
          <p:nvPr/>
        </p:nvSpPr>
        <p:spPr>
          <a:xfrm>
            <a:off x="2533650" y="3041650"/>
            <a:ext cx="9474200" cy="977900"/>
          </a:xfrm>
          <a:prstGeom prst="rect">
            <a:avLst/>
          </a:prstGeom>
        </p:spPr>
        <p:txBody>
          <a:bodyPr lIns="0" tIns="0" rIns="0" bIns="0" rtlCol="0" anchor="ctr"/>
          <a:lstStyle/>
          <a:p>
            <a:pPr lvl="0">
              <a:lnSpc>
                <a:spcPct val="99600"/>
              </a:lnSpc>
            </a:pPr>
            <a:r>
              <a:rPr lang="en-US" altLang="ko-KR" sz="5500" b="1" dirty="0">
                <a:solidFill>
                  <a:srgbClr val="0A064D"/>
                </a:solidFill>
                <a:latin typeface="Pretendard SemiBold" panose="02000503000000020004" pitchFamily="2" charset="-127"/>
                <a:ea typeface="Pretendard SemiBold" panose="02000503000000020004" pitchFamily="2" charset="-127"/>
                <a:cs typeface="Pretendard SemiBold" panose="02000503000000020004" pitchFamily="2" charset="-127"/>
              </a:rPr>
              <a:t>Expectation</a:t>
            </a:r>
            <a:endParaRPr lang="ko-KR" sz="5500" b="1" u="none" strike="noStrike" dirty="0">
              <a:solidFill>
                <a:srgbClr val="0A064D"/>
              </a:solidFill>
              <a:latin typeface="Pretendard SemiBold" panose="02000503000000020004" pitchFamily="2" charset="-127"/>
              <a:ea typeface="Pretendard SemiBold" panose="02000503000000020004" pitchFamily="2" charset="-127"/>
              <a:cs typeface="Pretendard SemiBold" panose="02000503000000020004" pitchFamily="2" charset="-127"/>
            </a:endParaRPr>
          </a:p>
        </p:txBody>
      </p:sp>
      <p:sp>
        <p:nvSpPr>
          <p:cNvPr id="18" name="TextBox 17">
            <a:extLst>
              <a:ext uri="{FF2B5EF4-FFF2-40B4-BE49-F238E27FC236}">
                <a16:creationId xmlns:a16="http://schemas.microsoft.com/office/drawing/2014/main" id="{0AB9F878-781B-5074-B424-ED52B91052AA}"/>
              </a:ext>
            </a:extLst>
          </p:cNvPr>
          <p:cNvSpPr txBox="1"/>
          <p:nvPr/>
        </p:nvSpPr>
        <p:spPr>
          <a:xfrm>
            <a:off x="2533650" y="5143500"/>
            <a:ext cx="8026400" cy="1138773"/>
          </a:xfrm>
          <a:prstGeom prst="rect">
            <a:avLst/>
          </a:prstGeom>
          <a:noFill/>
        </p:spPr>
        <p:txBody>
          <a:bodyPr wrap="square" rtlCol="0">
            <a:spAutoFit/>
          </a:bodyPr>
          <a:lstStyle/>
          <a:p>
            <a:r>
              <a:rPr kumimoji="1" lang="en-US" altLang="ko-KR" sz="2800" b="1" dirty="0">
                <a:solidFill>
                  <a:srgbClr val="0A064D"/>
                </a:solidFill>
                <a:latin typeface="Pretendard SemiBold" panose="02000503000000020004" pitchFamily="2" charset="-127"/>
                <a:ea typeface="Pretendard SemiBold" panose="02000503000000020004" pitchFamily="2" charset="-127"/>
                <a:cs typeface="Pretendard SemiBold" panose="02000503000000020004" pitchFamily="2" charset="-127"/>
              </a:rPr>
              <a:t>Personalized Recommendation</a:t>
            </a:r>
          </a:p>
          <a:p>
            <a:pPr lvl="1"/>
            <a:r>
              <a:rPr kumimoji="1" lang="en-US" altLang="ko-KR" sz="2000" dirty="0">
                <a:latin typeface="Pretendard Medium" panose="02000503000000020004" pitchFamily="2" charset="-127"/>
                <a:ea typeface="Pretendard Medium" panose="02000503000000020004" pitchFamily="2" charset="-127"/>
                <a:cs typeface="Pretendard Medium" panose="02000503000000020004" pitchFamily="2" charset="-127"/>
              </a:rPr>
              <a:t>Consider the user’s previous preferences.</a:t>
            </a:r>
          </a:p>
          <a:p>
            <a:pPr lvl="1"/>
            <a:r>
              <a:rPr kumimoji="1" lang="en-US" altLang="ko-KR" sz="2000" dirty="0">
                <a:latin typeface="Pretendard Medium" panose="02000503000000020004" pitchFamily="2" charset="-127"/>
                <a:ea typeface="Pretendard Medium" panose="02000503000000020004" pitchFamily="2" charset="-127"/>
                <a:cs typeface="Pretendard Medium" panose="02000503000000020004" pitchFamily="2" charset="-127"/>
              </a:rPr>
              <a:t>It also reflects which attributes the user cares about most.</a:t>
            </a:r>
          </a:p>
        </p:txBody>
      </p:sp>
      <p:sp>
        <p:nvSpPr>
          <p:cNvPr id="6" name="TextBox 5">
            <a:extLst>
              <a:ext uri="{FF2B5EF4-FFF2-40B4-BE49-F238E27FC236}">
                <a16:creationId xmlns:a16="http://schemas.microsoft.com/office/drawing/2014/main" id="{DCE5FED4-44C0-934F-9263-C0ECC9364AC6}"/>
              </a:ext>
            </a:extLst>
          </p:cNvPr>
          <p:cNvSpPr txBox="1"/>
          <p:nvPr/>
        </p:nvSpPr>
        <p:spPr>
          <a:xfrm>
            <a:off x="2533650" y="6489700"/>
            <a:ext cx="8026400" cy="1107996"/>
          </a:xfrm>
          <a:prstGeom prst="rect">
            <a:avLst/>
          </a:prstGeom>
          <a:noFill/>
        </p:spPr>
        <p:txBody>
          <a:bodyPr wrap="square" rtlCol="0">
            <a:spAutoFit/>
          </a:bodyPr>
          <a:lstStyle/>
          <a:p>
            <a:r>
              <a:rPr kumimoji="1" lang="en-US" altLang="ko-KR" sz="2800" b="1" dirty="0">
                <a:solidFill>
                  <a:srgbClr val="0A064D"/>
                </a:solidFill>
                <a:latin typeface="Pretendard SemiBold" panose="02000503000000020004" pitchFamily="2" charset="-127"/>
                <a:ea typeface="Pretendard SemiBold" panose="02000503000000020004" pitchFamily="2" charset="-127"/>
                <a:cs typeface="Pretendard SemiBold" panose="02000503000000020004" pitchFamily="2" charset="-127"/>
              </a:rPr>
              <a:t>Generalization Across Datasets</a:t>
            </a:r>
          </a:p>
          <a:p>
            <a:pPr lvl="1"/>
            <a:r>
              <a:rPr kumimoji="1" lang="en-US" altLang="ko-KR" sz="2000" dirty="0">
                <a:latin typeface="Pretendard Medium" panose="02000503000000020004" pitchFamily="2" charset="-127"/>
                <a:ea typeface="Pretendard Medium" panose="02000503000000020004" pitchFamily="2" charset="-127"/>
                <a:cs typeface="Pretendard Medium" panose="02000503000000020004" pitchFamily="2" charset="-127"/>
              </a:rPr>
              <a:t>Evaluate model performance using MAP@K and NDCG@K</a:t>
            </a:r>
          </a:p>
          <a:p>
            <a:endParaRPr kumimoji="1" lang="ko-KR" altLang="en-US" dirty="0"/>
          </a:p>
        </p:txBody>
      </p:sp>
      <p:sp>
        <p:nvSpPr>
          <p:cNvPr id="9" name="TextBox 8">
            <a:extLst>
              <a:ext uri="{FF2B5EF4-FFF2-40B4-BE49-F238E27FC236}">
                <a16:creationId xmlns:a16="http://schemas.microsoft.com/office/drawing/2014/main" id="{6D16DF56-7F9E-5E15-A790-9FA17AE96FFC}"/>
              </a:ext>
            </a:extLst>
          </p:cNvPr>
          <p:cNvSpPr txBox="1"/>
          <p:nvPr/>
        </p:nvSpPr>
        <p:spPr>
          <a:xfrm>
            <a:off x="2533650" y="7505700"/>
            <a:ext cx="8026400" cy="1138773"/>
          </a:xfrm>
          <a:prstGeom prst="rect">
            <a:avLst/>
          </a:prstGeom>
          <a:noFill/>
        </p:spPr>
        <p:txBody>
          <a:bodyPr wrap="square">
            <a:spAutoFit/>
          </a:bodyPr>
          <a:lstStyle/>
          <a:p>
            <a:r>
              <a:rPr kumimoji="1" lang="en-US" altLang="ko-KR" sz="2800" b="1" dirty="0">
                <a:solidFill>
                  <a:srgbClr val="0A064D"/>
                </a:solidFill>
                <a:latin typeface="Pretendard SemiBold" panose="02000503000000020004" pitchFamily="2" charset="-127"/>
                <a:ea typeface="Pretendard SemiBold" panose="02000503000000020004" pitchFamily="2" charset="-127"/>
                <a:cs typeface="Pretendard SemiBold" panose="02000503000000020004" pitchFamily="2" charset="-127"/>
              </a:rPr>
              <a:t>Future extensions</a:t>
            </a:r>
          </a:p>
          <a:p>
            <a:pPr lvl="1"/>
            <a:r>
              <a:rPr kumimoji="1" lang="en-US" altLang="ko-KR" sz="2000" dirty="0">
                <a:latin typeface="Pretendard Medium" panose="02000503000000020004" pitchFamily="2" charset="-127"/>
                <a:ea typeface="Pretendard Medium" panose="02000503000000020004" pitchFamily="2" charset="-127"/>
                <a:cs typeface="Pretendard Medium" panose="02000503000000020004" pitchFamily="2" charset="-127"/>
              </a:rPr>
              <a:t>As more user-level data is collected, we can apply item-based CF and user-based CF,</a:t>
            </a:r>
            <a:r>
              <a:rPr kumimoji="1" lang="ko-KR" altLang="en-US" sz="2000" dirty="0">
                <a:latin typeface="Pretendard Medium" panose="02000503000000020004" pitchFamily="2" charset="-127"/>
                <a:ea typeface="Pretendard Medium" panose="02000503000000020004" pitchFamily="2" charset="-127"/>
                <a:cs typeface="Pretendard Medium" panose="02000503000000020004" pitchFamily="2" charset="-127"/>
              </a:rPr>
              <a:t> </a:t>
            </a:r>
            <a:r>
              <a:rPr kumimoji="1" lang="en-US" altLang="ko-KR" sz="2000" dirty="0">
                <a:latin typeface="Pretendard Medium" panose="02000503000000020004" pitchFamily="2" charset="-127"/>
                <a:ea typeface="Pretendard Medium" panose="02000503000000020004" pitchFamily="2" charset="-127"/>
                <a:cs typeface="Pretendard Medium" panose="02000503000000020004" pitchFamily="2" charset="-127"/>
              </a:rPr>
              <a:t>allowing us to generate more accurate.</a:t>
            </a:r>
          </a:p>
        </p:txBody>
      </p:sp>
    </p:spTree>
    <p:extLst>
      <p:ext uri="{BB962C8B-B14F-4D97-AF65-F5344CB8AC3E}">
        <p14:creationId xmlns:p14="http://schemas.microsoft.com/office/powerpoint/2010/main" val="2936346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01134-14C7-5C11-D32B-E3DB75EC8B9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CA9CA24-DD37-EC4A-F478-39B1D540597F}"/>
              </a:ext>
            </a:extLst>
          </p:cNvPr>
          <p:cNvPicPr>
            <a:picLocks noChangeAspect="1"/>
          </p:cNvPicPr>
          <p:nvPr/>
        </p:nvPicPr>
        <p:blipFill>
          <a:blip r:embed="rId2"/>
          <a:stretch>
            <a:fillRect/>
          </a:stretch>
        </p:blipFill>
        <p:spPr>
          <a:xfrm>
            <a:off x="-12700" y="5143500"/>
            <a:ext cx="18300700" cy="5168900"/>
          </a:xfrm>
          <a:prstGeom prst="rect">
            <a:avLst/>
          </a:prstGeom>
        </p:spPr>
      </p:pic>
      <p:pic>
        <p:nvPicPr>
          <p:cNvPr id="3" name="Picture 3">
            <a:extLst>
              <a:ext uri="{FF2B5EF4-FFF2-40B4-BE49-F238E27FC236}">
                <a16:creationId xmlns:a16="http://schemas.microsoft.com/office/drawing/2014/main" id="{7C5D26FC-E246-25FC-2364-ABE943D1E6B8}"/>
              </a:ext>
            </a:extLst>
          </p:cNvPr>
          <p:cNvPicPr>
            <a:picLocks noChangeAspect="1"/>
          </p:cNvPicPr>
          <p:nvPr/>
        </p:nvPicPr>
        <p:blipFill>
          <a:blip r:embed="rId3"/>
          <a:stretch>
            <a:fillRect/>
          </a:stretch>
        </p:blipFill>
        <p:spPr>
          <a:xfrm>
            <a:off x="622300" y="571500"/>
            <a:ext cx="17039864" cy="9154800"/>
          </a:xfrm>
          <a:prstGeom prst="rect">
            <a:avLst/>
          </a:prstGeom>
        </p:spPr>
      </p:pic>
      <p:pic>
        <p:nvPicPr>
          <p:cNvPr id="4" name="Picture 4">
            <a:extLst>
              <a:ext uri="{FF2B5EF4-FFF2-40B4-BE49-F238E27FC236}">
                <a16:creationId xmlns:a16="http://schemas.microsoft.com/office/drawing/2014/main" id="{65758CF8-251D-35EB-5AFB-8AC37014CAAE}"/>
              </a:ext>
            </a:extLst>
          </p:cNvPr>
          <p:cNvPicPr>
            <a:picLocks noChangeAspect="1"/>
          </p:cNvPicPr>
          <p:nvPr/>
        </p:nvPicPr>
        <p:blipFill>
          <a:blip r:embed="rId4"/>
          <a:stretch>
            <a:fillRect/>
          </a:stretch>
        </p:blipFill>
        <p:spPr>
          <a:xfrm>
            <a:off x="1117600" y="419100"/>
            <a:ext cx="2832100" cy="1498600"/>
          </a:xfrm>
          <a:prstGeom prst="rect">
            <a:avLst/>
          </a:prstGeom>
        </p:spPr>
      </p:pic>
      <p:sp>
        <p:nvSpPr>
          <p:cNvPr id="5" name="TextBox 5">
            <a:extLst>
              <a:ext uri="{FF2B5EF4-FFF2-40B4-BE49-F238E27FC236}">
                <a16:creationId xmlns:a16="http://schemas.microsoft.com/office/drawing/2014/main" id="{6A9CB2B5-9AAF-9509-AA3A-ADD898CBD30D}"/>
              </a:ext>
            </a:extLst>
          </p:cNvPr>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Member Role</a:t>
            </a:r>
          </a:p>
        </p:txBody>
      </p:sp>
      <p:sp>
        <p:nvSpPr>
          <p:cNvPr id="13" name="TextBox 13">
            <a:extLst>
              <a:ext uri="{FF2B5EF4-FFF2-40B4-BE49-F238E27FC236}">
                <a16:creationId xmlns:a16="http://schemas.microsoft.com/office/drawing/2014/main" id="{F9C61117-3B36-15ED-C416-2DDE35981ABC}"/>
              </a:ext>
            </a:extLst>
          </p:cNvPr>
          <p:cNvSpPr txBox="1"/>
          <p:nvPr/>
        </p:nvSpPr>
        <p:spPr>
          <a:xfrm>
            <a:off x="2533650" y="3816350"/>
            <a:ext cx="8547100" cy="2654300"/>
          </a:xfrm>
          <a:prstGeom prst="rect">
            <a:avLst/>
          </a:prstGeom>
        </p:spPr>
        <p:txBody>
          <a:bodyPr lIns="0" tIns="0" rIns="0" bIns="0" rtlCol="0" anchor="ctr"/>
          <a:lstStyle/>
          <a:p>
            <a:pPr marL="342900" indent="-342900" algn="just">
              <a:lnSpc>
                <a:spcPct val="200000"/>
              </a:lnSpc>
              <a:buFont typeface="Arial" panose="020B0604020202020204" pitchFamily="34" charset="0"/>
              <a:buChar char="•"/>
            </a:pPr>
            <a:r>
              <a:rPr lang="en-US" altLang="ko-KR" sz="2400" dirty="0">
                <a:solidFill>
                  <a:srgbClr val="2C2C2C"/>
                </a:solidFill>
                <a:latin typeface="Pretendard Regular"/>
                <a:ea typeface="Pretendard Regular"/>
              </a:rPr>
              <a:t>PARK SEONJUN: Preprocessing, Modeling and Presentation</a:t>
            </a:r>
          </a:p>
          <a:p>
            <a:pPr marL="342900" indent="-342900" algn="just">
              <a:lnSpc>
                <a:spcPct val="200000"/>
              </a:lnSpc>
              <a:buFont typeface="Arial" panose="020B0604020202020204" pitchFamily="34" charset="0"/>
              <a:buChar char="•"/>
            </a:pPr>
            <a:r>
              <a:rPr lang="en-US" altLang="ko-KR" sz="2400" dirty="0">
                <a:solidFill>
                  <a:srgbClr val="2C2C2C"/>
                </a:solidFill>
                <a:latin typeface="Pretendard Regular"/>
                <a:ea typeface="Pretendard Regular"/>
              </a:rPr>
              <a:t>RHYU YEONI: Modeling and Presentation</a:t>
            </a:r>
          </a:p>
          <a:p>
            <a:pPr marL="342900" indent="-342900" algn="just">
              <a:lnSpc>
                <a:spcPct val="200000"/>
              </a:lnSpc>
              <a:buFont typeface="Arial" panose="020B0604020202020204" pitchFamily="34" charset="0"/>
              <a:buChar char="•"/>
            </a:pPr>
            <a:r>
              <a:rPr lang="en-US" altLang="ko-KR" sz="2400" dirty="0">
                <a:solidFill>
                  <a:srgbClr val="2C2C2C"/>
                </a:solidFill>
                <a:latin typeface="Pretendard Regular"/>
                <a:ea typeface="Pretendard Regular"/>
              </a:rPr>
              <a:t>JUNG SOYEON: Modeling and Presentation</a:t>
            </a:r>
          </a:p>
        </p:txBody>
      </p:sp>
    </p:spTree>
    <p:extLst>
      <p:ext uri="{BB962C8B-B14F-4D97-AF65-F5344CB8AC3E}">
        <p14:creationId xmlns:p14="http://schemas.microsoft.com/office/powerpoint/2010/main" val="121667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2700" y="5143500"/>
            <a:ext cx="18300700" cy="5168900"/>
          </a:xfrm>
          <a:prstGeom prst="rect">
            <a:avLst/>
          </a:prstGeom>
        </p:spPr>
      </p:pic>
      <p:pic>
        <p:nvPicPr>
          <p:cNvPr id="3" name="Picture 3"/>
          <p:cNvPicPr>
            <a:picLocks noChangeAspect="1"/>
          </p:cNvPicPr>
          <p:nvPr/>
        </p:nvPicPr>
        <p:blipFill>
          <a:blip r:embed="rId3"/>
          <a:stretch>
            <a:fillRect/>
          </a:stretch>
        </p:blipFill>
        <p:spPr>
          <a:xfrm>
            <a:off x="622300" y="571500"/>
            <a:ext cx="17043400" cy="9144000"/>
          </a:xfrm>
          <a:prstGeom prst="rect">
            <a:avLst/>
          </a:prstGeom>
        </p:spPr>
      </p:pic>
      <p:sp>
        <p:nvSpPr>
          <p:cNvPr id="4" name="TextBox 4"/>
          <p:cNvSpPr txBox="1"/>
          <p:nvPr/>
        </p:nvSpPr>
        <p:spPr>
          <a:xfrm>
            <a:off x="16040100" y="9474200"/>
            <a:ext cx="1651000" cy="266700"/>
          </a:xfrm>
          <a:prstGeom prst="rect">
            <a:avLst/>
          </a:prstGeom>
        </p:spPr>
        <p:txBody>
          <a:bodyPr lIns="0" tIns="0" rIns="0" bIns="0" rtlCol="0" anchor="ctr"/>
          <a:lstStyle/>
          <a:p>
            <a:pPr lvl="0" algn="r">
              <a:lnSpc>
                <a:spcPct val="107899"/>
              </a:lnSpc>
            </a:pPr>
            <a:r>
              <a:rPr lang="en-US" sz="1500" b="0" i="0" u="none" strike="noStrike" spc="100">
                <a:solidFill>
                  <a:srgbClr val="FFFFFF"/>
                </a:solidFill>
                <a:latin typeface="Pretendard Regular"/>
              </a:rPr>
              <a:t>MIRI COMPANY</a:t>
            </a:r>
          </a:p>
        </p:txBody>
      </p:sp>
      <p:pic>
        <p:nvPicPr>
          <p:cNvPr id="5" name="Picture 5"/>
          <p:cNvPicPr>
            <a:picLocks noChangeAspect="1"/>
          </p:cNvPicPr>
          <p:nvPr/>
        </p:nvPicPr>
        <p:blipFill>
          <a:blip r:embed="rId4"/>
          <a:stretch>
            <a:fillRect/>
          </a:stretch>
        </p:blipFill>
        <p:spPr>
          <a:xfrm>
            <a:off x="7188200" y="3060700"/>
            <a:ext cx="2667000" cy="12700"/>
          </a:xfrm>
          <a:prstGeom prst="rect">
            <a:avLst/>
          </a:prstGeom>
        </p:spPr>
      </p:pic>
      <p:sp>
        <p:nvSpPr>
          <p:cNvPr id="6" name="TextBox 6"/>
          <p:cNvSpPr txBox="1"/>
          <p:nvPr/>
        </p:nvSpPr>
        <p:spPr>
          <a:xfrm>
            <a:off x="8242300" y="2552700"/>
            <a:ext cx="558800" cy="355600"/>
          </a:xfrm>
          <a:prstGeom prst="rect">
            <a:avLst/>
          </a:prstGeom>
        </p:spPr>
        <p:txBody>
          <a:bodyPr lIns="0" tIns="0" rIns="0" bIns="0" rtlCol="0" anchor="ctr"/>
          <a:lstStyle/>
          <a:p>
            <a:pPr lvl="0" algn="ctr">
              <a:lnSpc>
                <a:spcPct val="107899"/>
              </a:lnSpc>
            </a:pPr>
            <a:r>
              <a:rPr lang="en-US" sz="2000" b="0" i="0" u="none" strike="noStrike">
                <a:solidFill>
                  <a:srgbClr val="4A5BA3"/>
                </a:solidFill>
                <a:latin typeface="Pretendard Medium"/>
              </a:rPr>
              <a:t>01</a:t>
            </a:r>
          </a:p>
        </p:txBody>
      </p:sp>
      <p:sp>
        <p:nvSpPr>
          <p:cNvPr id="7" name="TextBox 7"/>
          <p:cNvSpPr txBox="1"/>
          <p:nvPr/>
        </p:nvSpPr>
        <p:spPr>
          <a:xfrm>
            <a:off x="7251700" y="3251200"/>
            <a:ext cx="2540000" cy="787400"/>
          </a:xfrm>
          <a:prstGeom prst="rect">
            <a:avLst/>
          </a:prstGeom>
        </p:spPr>
        <p:txBody>
          <a:bodyPr lIns="0" tIns="0" rIns="0" bIns="0" rtlCol="0" anchor="ctr"/>
          <a:lstStyle/>
          <a:p>
            <a:pPr lvl="0" algn="ctr">
              <a:lnSpc>
                <a:spcPct val="107899"/>
              </a:lnSpc>
            </a:pPr>
            <a:r>
              <a:rPr lang="en-US" altLang="ko-KR" sz="2300" dirty="0">
                <a:solidFill>
                  <a:srgbClr val="00074E"/>
                </a:solidFill>
                <a:latin typeface="Pretendard SemiBold"/>
                <a:ea typeface="Pretendard SemiBold"/>
              </a:rPr>
              <a:t>Motivation</a:t>
            </a:r>
          </a:p>
        </p:txBody>
      </p:sp>
      <p:pic>
        <p:nvPicPr>
          <p:cNvPr id="9" name="Picture 9"/>
          <p:cNvPicPr>
            <a:picLocks noChangeAspect="1"/>
          </p:cNvPicPr>
          <p:nvPr/>
        </p:nvPicPr>
        <p:blipFill>
          <a:blip r:embed="rId4"/>
          <a:stretch>
            <a:fillRect/>
          </a:stretch>
        </p:blipFill>
        <p:spPr>
          <a:xfrm>
            <a:off x="7188200" y="6210300"/>
            <a:ext cx="2667000" cy="12700"/>
          </a:xfrm>
          <a:prstGeom prst="rect">
            <a:avLst/>
          </a:prstGeom>
        </p:spPr>
      </p:pic>
      <p:sp>
        <p:nvSpPr>
          <p:cNvPr id="10" name="TextBox 10"/>
          <p:cNvSpPr txBox="1"/>
          <p:nvPr/>
        </p:nvSpPr>
        <p:spPr>
          <a:xfrm>
            <a:off x="8242300" y="5702300"/>
            <a:ext cx="558800" cy="355600"/>
          </a:xfrm>
          <a:prstGeom prst="rect">
            <a:avLst/>
          </a:prstGeom>
        </p:spPr>
        <p:txBody>
          <a:bodyPr lIns="0" tIns="0" rIns="0" bIns="0" rtlCol="0" anchor="ctr"/>
          <a:lstStyle/>
          <a:p>
            <a:pPr lvl="0" algn="ctr">
              <a:lnSpc>
                <a:spcPct val="107899"/>
              </a:lnSpc>
            </a:pPr>
            <a:r>
              <a:rPr lang="en-US" sz="2000" b="0" i="0" u="none" strike="noStrike">
                <a:solidFill>
                  <a:srgbClr val="4A5BA3"/>
                </a:solidFill>
                <a:latin typeface="Pretendard Medium"/>
              </a:rPr>
              <a:t>04</a:t>
            </a:r>
          </a:p>
        </p:txBody>
      </p:sp>
      <p:sp>
        <p:nvSpPr>
          <p:cNvPr id="11" name="TextBox 11"/>
          <p:cNvSpPr txBox="1"/>
          <p:nvPr/>
        </p:nvSpPr>
        <p:spPr>
          <a:xfrm>
            <a:off x="7226300" y="6400800"/>
            <a:ext cx="2603500" cy="787400"/>
          </a:xfrm>
          <a:prstGeom prst="rect">
            <a:avLst/>
          </a:prstGeom>
        </p:spPr>
        <p:txBody>
          <a:bodyPr lIns="0" tIns="0" rIns="0" bIns="0" rtlCol="0" anchor="ctr"/>
          <a:lstStyle/>
          <a:p>
            <a:pPr lvl="0" algn="ctr">
              <a:lnSpc>
                <a:spcPct val="107899"/>
              </a:lnSpc>
            </a:pPr>
            <a:r>
              <a:rPr lang="en-US" altLang="ko-KR" sz="2300" dirty="0">
                <a:solidFill>
                  <a:srgbClr val="00074E"/>
                </a:solidFill>
                <a:latin typeface="Pretendard SemiBold"/>
              </a:rPr>
              <a:t>Machine learning model</a:t>
            </a:r>
            <a:endParaRPr lang="ko-KR" altLang="ko-KR" sz="2300" dirty="0">
              <a:solidFill>
                <a:srgbClr val="00074E"/>
              </a:solidFill>
              <a:ea typeface="Pretendard SemiBold"/>
            </a:endParaRPr>
          </a:p>
        </p:txBody>
      </p:sp>
      <p:pic>
        <p:nvPicPr>
          <p:cNvPr id="13" name="Picture 13"/>
          <p:cNvPicPr>
            <a:picLocks noChangeAspect="1"/>
          </p:cNvPicPr>
          <p:nvPr/>
        </p:nvPicPr>
        <p:blipFill>
          <a:blip r:embed="rId4"/>
          <a:stretch>
            <a:fillRect/>
          </a:stretch>
        </p:blipFill>
        <p:spPr>
          <a:xfrm>
            <a:off x="10401300" y="3060700"/>
            <a:ext cx="2667000" cy="12700"/>
          </a:xfrm>
          <a:prstGeom prst="rect">
            <a:avLst/>
          </a:prstGeom>
        </p:spPr>
      </p:pic>
      <p:sp>
        <p:nvSpPr>
          <p:cNvPr id="14" name="TextBox 14"/>
          <p:cNvSpPr txBox="1"/>
          <p:nvPr/>
        </p:nvSpPr>
        <p:spPr>
          <a:xfrm>
            <a:off x="11455400" y="2552700"/>
            <a:ext cx="558800" cy="355600"/>
          </a:xfrm>
          <a:prstGeom prst="rect">
            <a:avLst/>
          </a:prstGeom>
        </p:spPr>
        <p:txBody>
          <a:bodyPr lIns="0" tIns="0" rIns="0" bIns="0" rtlCol="0" anchor="ctr"/>
          <a:lstStyle/>
          <a:p>
            <a:pPr lvl="0" algn="ctr">
              <a:lnSpc>
                <a:spcPct val="107899"/>
              </a:lnSpc>
            </a:pPr>
            <a:r>
              <a:rPr lang="en-US" sz="2000" b="0" i="0" u="none" strike="noStrike">
                <a:solidFill>
                  <a:srgbClr val="4A5BA3"/>
                </a:solidFill>
                <a:latin typeface="Pretendard Medium"/>
              </a:rPr>
              <a:t>02</a:t>
            </a:r>
          </a:p>
        </p:txBody>
      </p:sp>
      <p:sp>
        <p:nvSpPr>
          <p:cNvPr id="15" name="TextBox 15"/>
          <p:cNvSpPr txBox="1"/>
          <p:nvPr/>
        </p:nvSpPr>
        <p:spPr>
          <a:xfrm>
            <a:off x="10642600" y="3251200"/>
            <a:ext cx="2197100" cy="787400"/>
          </a:xfrm>
          <a:prstGeom prst="rect">
            <a:avLst/>
          </a:prstGeom>
        </p:spPr>
        <p:txBody>
          <a:bodyPr lIns="0" tIns="0" rIns="0" bIns="0" rtlCol="0" anchor="ctr"/>
          <a:lstStyle/>
          <a:p>
            <a:pPr lvl="0" algn="ctr">
              <a:lnSpc>
                <a:spcPct val="107899"/>
              </a:lnSpc>
            </a:pPr>
            <a:r>
              <a:rPr lang="en-US" sz="2300" b="0" i="0" u="none" strike="noStrike" dirty="0">
                <a:solidFill>
                  <a:srgbClr val="00074E"/>
                </a:solidFill>
                <a:latin typeface="Pretendard SemiBold"/>
              </a:rPr>
              <a:t>Dataset</a:t>
            </a:r>
            <a:endParaRPr lang="ko-KR" sz="2300" b="0" i="0" u="none" strike="noStrike" dirty="0">
              <a:solidFill>
                <a:srgbClr val="00074E"/>
              </a:solidFill>
              <a:ea typeface="Pretendard SemiBold"/>
            </a:endParaRPr>
          </a:p>
        </p:txBody>
      </p:sp>
      <p:pic>
        <p:nvPicPr>
          <p:cNvPr id="17" name="Picture 17"/>
          <p:cNvPicPr>
            <a:picLocks noChangeAspect="1"/>
          </p:cNvPicPr>
          <p:nvPr/>
        </p:nvPicPr>
        <p:blipFill>
          <a:blip r:embed="rId4"/>
          <a:stretch>
            <a:fillRect/>
          </a:stretch>
        </p:blipFill>
        <p:spPr>
          <a:xfrm>
            <a:off x="10401300" y="6210300"/>
            <a:ext cx="2667000" cy="12700"/>
          </a:xfrm>
          <a:prstGeom prst="rect">
            <a:avLst/>
          </a:prstGeom>
        </p:spPr>
      </p:pic>
      <p:sp>
        <p:nvSpPr>
          <p:cNvPr id="18" name="TextBox 18"/>
          <p:cNvSpPr txBox="1"/>
          <p:nvPr/>
        </p:nvSpPr>
        <p:spPr>
          <a:xfrm>
            <a:off x="11455400" y="5702300"/>
            <a:ext cx="558800" cy="355600"/>
          </a:xfrm>
          <a:prstGeom prst="rect">
            <a:avLst/>
          </a:prstGeom>
        </p:spPr>
        <p:txBody>
          <a:bodyPr lIns="0" tIns="0" rIns="0" bIns="0" rtlCol="0" anchor="ctr"/>
          <a:lstStyle/>
          <a:p>
            <a:pPr lvl="0" algn="ctr">
              <a:lnSpc>
                <a:spcPct val="107899"/>
              </a:lnSpc>
            </a:pPr>
            <a:r>
              <a:rPr lang="en-US" sz="2000" b="0" i="0" u="none" strike="noStrike">
                <a:solidFill>
                  <a:srgbClr val="4A5BA3"/>
                </a:solidFill>
                <a:latin typeface="Pretendard Medium"/>
              </a:rPr>
              <a:t>05</a:t>
            </a:r>
          </a:p>
        </p:txBody>
      </p:sp>
      <p:sp>
        <p:nvSpPr>
          <p:cNvPr id="19" name="TextBox 19"/>
          <p:cNvSpPr txBox="1"/>
          <p:nvPr/>
        </p:nvSpPr>
        <p:spPr>
          <a:xfrm>
            <a:off x="10642600" y="6400800"/>
            <a:ext cx="2197100" cy="787400"/>
          </a:xfrm>
          <a:prstGeom prst="rect">
            <a:avLst/>
          </a:prstGeom>
        </p:spPr>
        <p:txBody>
          <a:bodyPr lIns="0" tIns="0" rIns="0" bIns="0" rtlCol="0" anchor="ctr"/>
          <a:lstStyle/>
          <a:p>
            <a:pPr lvl="0" algn="ctr">
              <a:lnSpc>
                <a:spcPct val="107899"/>
              </a:lnSpc>
            </a:pPr>
            <a:r>
              <a:rPr lang="en-US" sz="2300" b="0" i="0" u="none" strike="noStrike" dirty="0">
                <a:solidFill>
                  <a:srgbClr val="00074E"/>
                </a:solidFill>
                <a:latin typeface="Pretendard SemiBold"/>
              </a:rPr>
              <a:t>Expected Effects</a:t>
            </a:r>
            <a:endParaRPr lang="ko-KR" sz="2300" b="0" i="0" u="none" strike="noStrike" dirty="0">
              <a:solidFill>
                <a:srgbClr val="00074E"/>
              </a:solidFill>
              <a:ea typeface="Pretendard SemiBold"/>
            </a:endParaRPr>
          </a:p>
        </p:txBody>
      </p:sp>
      <p:pic>
        <p:nvPicPr>
          <p:cNvPr id="21" name="Picture 21"/>
          <p:cNvPicPr>
            <a:picLocks noChangeAspect="1"/>
          </p:cNvPicPr>
          <p:nvPr/>
        </p:nvPicPr>
        <p:blipFill>
          <a:blip r:embed="rId4"/>
          <a:stretch>
            <a:fillRect/>
          </a:stretch>
        </p:blipFill>
        <p:spPr>
          <a:xfrm>
            <a:off x="13614400" y="3060700"/>
            <a:ext cx="2667000" cy="12700"/>
          </a:xfrm>
          <a:prstGeom prst="rect">
            <a:avLst/>
          </a:prstGeom>
        </p:spPr>
      </p:pic>
      <p:sp>
        <p:nvSpPr>
          <p:cNvPr id="22" name="TextBox 22"/>
          <p:cNvSpPr txBox="1"/>
          <p:nvPr/>
        </p:nvSpPr>
        <p:spPr>
          <a:xfrm>
            <a:off x="14668500" y="2552700"/>
            <a:ext cx="558800" cy="355600"/>
          </a:xfrm>
          <a:prstGeom prst="rect">
            <a:avLst/>
          </a:prstGeom>
        </p:spPr>
        <p:txBody>
          <a:bodyPr lIns="0" tIns="0" rIns="0" bIns="0" rtlCol="0" anchor="ctr"/>
          <a:lstStyle/>
          <a:p>
            <a:pPr lvl="0" algn="ctr">
              <a:lnSpc>
                <a:spcPct val="107899"/>
              </a:lnSpc>
            </a:pPr>
            <a:r>
              <a:rPr lang="en-US" sz="2000" b="0" i="0" u="none" strike="noStrike">
                <a:solidFill>
                  <a:srgbClr val="4A5BA3"/>
                </a:solidFill>
                <a:latin typeface="Pretendard Medium"/>
              </a:rPr>
              <a:t>03</a:t>
            </a:r>
          </a:p>
        </p:txBody>
      </p:sp>
      <p:sp>
        <p:nvSpPr>
          <p:cNvPr id="23" name="TextBox 23"/>
          <p:cNvSpPr txBox="1"/>
          <p:nvPr/>
        </p:nvSpPr>
        <p:spPr>
          <a:xfrm>
            <a:off x="13855700" y="3251200"/>
            <a:ext cx="2197100" cy="787400"/>
          </a:xfrm>
          <a:prstGeom prst="rect">
            <a:avLst/>
          </a:prstGeom>
        </p:spPr>
        <p:txBody>
          <a:bodyPr lIns="0" tIns="0" rIns="0" bIns="0" rtlCol="0" anchor="ctr"/>
          <a:lstStyle/>
          <a:p>
            <a:pPr lvl="0" algn="ctr">
              <a:lnSpc>
                <a:spcPct val="107899"/>
              </a:lnSpc>
            </a:pPr>
            <a:r>
              <a:rPr lang="en-US" altLang="ko-KR" sz="2300" dirty="0">
                <a:solidFill>
                  <a:srgbClr val="00074E"/>
                </a:solidFill>
                <a:latin typeface="Pretendard SemiBold"/>
              </a:rPr>
              <a:t>Filtering method</a:t>
            </a:r>
            <a:endParaRPr lang="ko-KR" altLang="ko-KR" sz="2300" dirty="0">
              <a:solidFill>
                <a:srgbClr val="00074E"/>
              </a:solidFill>
              <a:ea typeface="Pretendard SemiBold"/>
            </a:endParaRPr>
          </a:p>
        </p:txBody>
      </p:sp>
      <p:pic>
        <p:nvPicPr>
          <p:cNvPr id="25" name="Picture 25"/>
          <p:cNvPicPr>
            <a:picLocks noChangeAspect="1"/>
          </p:cNvPicPr>
          <p:nvPr/>
        </p:nvPicPr>
        <p:blipFill>
          <a:blip r:embed="rId4"/>
          <a:stretch>
            <a:fillRect/>
          </a:stretch>
        </p:blipFill>
        <p:spPr>
          <a:xfrm>
            <a:off x="13614400" y="6210300"/>
            <a:ext cx="2667000" cy="12700"/>
          </a:xfrm>
          <a:prstGeom prst="rect">
            <a:avLst/>
          </a:prstGeom>
        </p:spPr>
      </p:pic>
      <p:pic>
        <p:nvPicPr>
          <p:cNvPr id="26" name="Picture 26"/>
          <p:cNvPicPr>
            <a:picLocks noChangeAspect="1"/>
          </p:cNvPicPr>
          <p:nvPr/>
        </p:nvPicPr>
        <p:blipFill>
          <a:blip r:embed="rId5"/>
          <a:stretch>
            <a:fillRect/>
          </a:stretch>
        </p:blipFill>
        <p:spPr>
          <a:xfrm>
            <a:off x="16776700" y="8839200"/>
            <a:ext cx="444500" cy="406400"/>
          </a:xfrm>
          <a:prstGeom prst="rect">
            <a:avLst/>
          </a:prstGeom>
        </p:spPr>
      </p:pic>
      <p:sp>
        <p:nvSpPr>
          <p:cNvPr id="27" name="TextBox 27"/>
          <p:cNvSpPr txBox="1"/>
          <p:nvPr/>
        </p:nvSpPr>
        <p:spPr>
          <a:xfrm>
            <a:off x="14668500" y="5702300"/>
            <a:ext cx="558800" cy="355600"/>
          </a:xfrm>
          <a:prstGeom prst="rect">
            <a:avLst/>
          </a:prstGeom>
        </p:spPr>
        <p:txBody>
          <a:bodyPr lIns="0" tIns="0" rIns="0" bIns="0" rtlCol="0" anchor="ctr"/>
          <a:lstStyle/>
          <a:p>
            <a:pPr lvl="0" algn="ctr">
              <a:lnSpc>
                <a:spcPct val="107899"/>
              </a:lnSpc>
            </a:pPr>
            <a:r>
              <a:rPr lang="en-US" sz="2000" b="0" i="0" u="none" strike="noStrike">
                <a:solidFill>
                  <a:srgbClr val="4A5BA3"/>
                </a:solidFill>
                <a:latin typeface="Pretendard Medium"/>
              </a:rPr>
              <a:t>06</a:t>
            </a:r>
          </a:p>
        </p:txBody>
      </p:sp>
      <p:sp>
        <p:nvSpPr>
          <p:cNvPr id="28" name="TextBox 28"/>
          <p:cNvSpPr txBox="1"/>
          <p:nvPr/>
        </p:nvSpPr>
        <p:spPr>
          <a:xfrm>
            <a:off x="13855700" y="6400800"/>
            <a:ext cx="2197100" cy="787400"/>
          </a:xfrm>
          <a:prstGeom prst="rect">
            <a:avLst/>
          </a:prstGeom>
        </p:spPr>
        <p:txBody>
          <a:bodyPr lIns="0" tIns="0" rIns="0" bIns="0" rtlCol="0" anchor="ctr"/>
          <a:lstStyle/>
          <a:p>
            <a:pPr lvl="0" algn="ctr">
              <a:lnSpc>
                <a:spcPct val="107899"/>
              </a:lnSpc>
            </a:pPr>
            <a:r>
              <a:rPr lang="en-US" altLang="ko-KR" sz="2300" dirty="0">
                <a:solidFill>
                  <a:srgbClr val="00074E"/>
                </a:solidFill>
                <a:latin typeface="Pretendard SemiBold"/>
              </a:rPr>
              <a:t>Team member &amp; role</a:t>
            </a:r>
            <a:endParaRPr lang="ko-KR" sz="2300" b="0" i="0" u="none" strike="noStrike" dirty="0">
              <a:solidFill>
                <a:srgbClr val="00074E"/>
              </a:solidFill>
              <a:ea typeface="Pretendard SemiBold"/>
            </a:endParaRPr>
          </a:p>
        </p:txBody>
      </p:sp>
      <p:pic>
        <p:nvPicPr>
          <p:cNvPr id="30" name="Picture 30"/>
          <p:cNvPicPr>
            <a:picLocks noChangeAspect="1"/>
          </p:cNvPicPr>
          <p:nvPr/>
        </p:nvPicPr>
        <p:blipFill>
          <a:blip r:embed="rId6"/>
          <a:stretch>
            <a:fillRect/>
          </a:stretch>
        </p:blipFill>
        <p:spPr>
          <a:xfrm>
            <a:off x="1117600" y="419100"/>
            <a:ext cx="2832100" cy="1498600"/>
          </a:xfrm>
          <a:prstGeom prst="rect">
            <a:avLst/>
          </a:prstGeom>
        </p:spPr>
      </p:pic>
      <p:sp>
        <p:nvSpPr>
          <p:cNvPr id="31" name="TextBox 31"/>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spc="100" dirty="0">
                <a:solidFill>
                  <a:srgbClr val="FFFFFF"/>
                </a:solidFill>
                <a:latin typeface="Pretendard Medium"/>
              </a:rPr>
              <a:t>P</a:t>
            </a:r>
            <a:r>
              <a:rPr lang="en-US" sz="1900" b="0" i="0" u="none" strike="noStrike" spc="100" dirty="0">
                <a:solidFill>
                  <a:srgbClr val="FFFFFF"/>
                </a:solidFill>
                <a:latin typeface="Pretendard Medium"/>
              </a:rPr>
              <a:t>roject</a:t>
            </a:r>
            <a:endParaRPr lang="en-US" sz="1900" spc="100" dirty="0">
              <a:solidFill>
                <a:srgbClr val="FFFFFF"/>
              </a:solidFill>
              <a:latin typeface="Pretendard Medium"/>
            </a:endParaRPr>
          </a:p>
          <a:p>
            <a:pPr lvl="0" algn="ctr">
              <a:lnSpc>
                <a:spcPct val="107899"/>
              </a:lnSpc>
            </a:pPr>
            <a:r>
              <a:rPr lang="en-US" sz="1900" b="0" i="0" u="none" strike="noStrike" spc="100" dirty="0">
                <a:solidFill>
                  <a:srgbClr val="FFFFFF"/>
                </a:solidFill>
                <a:latin typeface="Pretendard Medium"/>
              </a:rPr>
              <a:t>step</a:t>
            </a:r>
            <a:endParaRPr lang="en-US" sz="1900" spc="100" dirty="0">
              <a:solidFill>
                <a:srgbClr val="FFFFFF"/>
              </a:solidFill>
              <a:latin typeface="Pretendard Medium"/>
            </a:endParaRPr>
          </a:p>
        </p:txBody>
      </p:sp>
      <p:sp>
        <p:nvSpPr>
          <p:cNvPr id="32" name="TextBox 32"/>
          <p:cNvSpPr txBox="1"/>
          <p:nvPr/>
        </p:nvSpPr>
        <p:spPr>
          <a:xfrm>
            <a:off x="1460500" y="4584700"/>
            <a:ext cx="4724400" cy="1066800"/>
          </a:xfrm>
          <a:prstGeom prst="rect">
            <a:avLst/>
          </a:prstGeom>
        </p:spPr>
        <p:txBody>
          <a:bodyPr lIns="0" tIns="0" rIns="0" bIns="0" rtlCol="0" anchor="ctr"/>
          <a:lstStyle/>
          <a:p>
            <a:pPr lvl="0" algn="ctr">
              <a:lnSpc>
                <a:spcPct val="99600"/>
              </a:lnSpc>
            </a:pPr>
            <a:r>
              <a:rPr lang="en-US" sz="6000" b="0" i="0" u="none" strike="noStrike">
                <a:solidFill>
                  <a:srgbClr val="00074E"/>
                </a:solidFill>
                <a:latin typeface="Pretendard SemiBold"/>
              </a:rPr>
              <a:t>CONTENTS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2700" y="5143500"/>
            <a:ext cx="18300700" cy="5168900"/>
          </a:xfrm>
          <a:prstGeom prst="rect">
            <a:avLst/>
          </a:prstGeom>
        </p:spPr>
      </p:pic>
      <p:pic>
        <p:nvPicPr>
          <p:cNvPr id="3" name="Picture 3"/>
          <p:cNvPicPr>
            <a:picLocks noChangeAspect="1"/>
          </p:cNvPicPr>
          <p:nvPr/>
        </p:nvPicPr>
        <p:blipFill>
          <a:blip r:embed="rId3"/>
          <a:stretch>
            <a:fillRect/>
          </a:stretch>
        </p:blipFill>
        <p:spPr>
          <a:xfrm>
            <a:off x="622300" y="571500"/>
            <a:ext cx="17043400" cy="9156700"/>
          </a:xfrm>
          <a:prstGeom prst="rect">
            <a:avLst/>
          </a:prstGeom>
        </p:spPr>
      </p:pic>
      <p:pic>
        <p:nvPicPr>
          <p:cNvPr id="4" name="Picture 4"/>
          <p:cNvPicPr>
            <a:picLocks noChangeAspect="1"/>
          </p:cNvPicPr>
          <p:nvPr/>
        </p:nvPicPr>
        <p:blipFill>
          <a:blip r:embed="rId4"/>
          <a:stretch>
            <a:fillRect/>
          </a:stretch>
        </p:blipFill>
        <p:spPr>
          <a:xfrm>
            <a:off x="1117600" y="419100"/>
            <a:ext cx="2832100" cy="1498600"/>
          </a:xfrm>
          <a:prstGeom prst="rect">
            <a:avLst/>
          </a:prstGeom>
        </p:spPr>
      </p:pic>
      <p:sp>
        <p:nvSpPr>
          <p:cNvPr id="5" name="TextBox 5"/>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Motivation</a:t>
            </a:r>
          </a:p>
        </p:txBody>
      </p:sp>
      <p:pic>
        <p:nvPicPr>
          <p:cNvPr id="6" name="Picture 6"/>
          <p:cNvPicPr>
            <a:picLocks noChangeAspect="1"/>
          </p:cNvPicPr>
          <p:nvPr/>
        </p:nvPicPr>
        <p:blipFill>
          <a:blip r:embed="rId5">
            <a:extLst>
              <a:ext uri="{28A0092B-C50C-407E-A947-70E740481C1C}">
                <a14:useLocalDpi xmlns:a14="http://schemas.microsoft.com/office/drawing/2010/main" val="0"/>
              </a:ext>
            </a:extLst>
          </a:blip>
          <a:srcRect/>
          <a:stretch/>
        </p:blipFill>
        <p:spPr>
          <a:xfrm>
            <a:off x="10341148" y="571500"/>
            <a:ext cx="6956252" cy="9156700"/>
          </a:xfrm>
          <a:prstGeom prst="rect">
            <a:avLst/>
          </a:prstGeom>
        </p:spPr>
      </p:pic>
      <p:pic>
        <p:nvPicPr>
          <p:cNvPr id="7" name="Picture 7"/>
          <p:cNvPicPr>
            <a:picLocks noChangeAspect="1"/>
          </p:cNvPicPr>
          <p:nvPr/>
        </p:nvPicPr>
        <p:blipFill>
          <a:blip r:embed="rId6"/>
          <a:stretch>
            <a:fillRect/>
          </a:stretch>
        </p:blipFill>
        <p:spPr>
          <a:xfrm>
            <a:off x="1600200" y="7899400"/>
            <a:ext cx="2387600" cy="635000"/>
          </a:xfrm>
          <a:prstGeom prst="rect">
            <a:avLst/>
          </a:prstGeom>
        </p:spPr>
      </p:pic>
      <p:sp>
        <p:nvSpPr>
          <p:cNvPr id="8" name="TextBox 8"/>
          <p:cNvSpPr txBox="1"/>
          <p:nvPr/>
        </p:nvSpPr>
        <p:spPr>
          <a:xfrm>
            <a:off x="1828800" y="8051800"/>
            <a:ext cx="1930400" cy="317500"/>
          </a:xfrm>
          <a:prstGeom prst="rect">
            <a:avLst/>
          </a:prstGeom>
        </p:spPr>
        <p:txBody>
          <a:bodyPr lIns="0" tIns="0" rIns="0" bIns="0" rtlCol="0" anchor="ctr"/>
          <a:lstStyle/>
          <a:p>
            <a:pPr lvl="0" algn="ctr">
              <a:lnSpc>
                <a:spcPct val="99600"/>
              </a:lnSpc>
            </a:pPr>
            <a:r>
              <a:rPr lang="en-US" altLang="ko-KR" sz="1800" u="none" strike="noStrike" dirty="0">
                <a:solidFill>
                  <a:srgbClr val="00074E"/>
                </a:solidFill>
                <a:latin typeface="Pretendard" panose="02000503000000020004" pitchFamily="2" charset="-127"/>
                <a:ea typeface="Pretendard" panose="02000503000000020004" pitchFamily="2" charset="-127"/>
                <a:cs typeface="Pretendard" panose="02000503000000020004" pitchFamily="2" charset="-127"/>
              </a:rPr>
              <a:t># Recommend</a:t>
            </a:r>
            <a:endParaRPr lang="en-US" sz="1800" u="none" strike="noStrike" dirty="0">
              <a:solidFill>
                <a:srgbClr val="00074E"/>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9" name="Picture 9"/>
          <p:cNvPicPr>
            <a:picLocks noChangeAspect="1"/>
          </p:cNvPicPr>
          <p:nvPr/>
        </p:nvPicPr>
        <p:blipFill>
          <a:blip r:embed="rId6"/>
          <a:stretch>
            <a:fillRect/>
          </a:stretch>
        </p:blipFill>
        <p:spPr>
          <a:xfrm>
            <a:off x="4089400" y="7899400"/>
            <a:ext cx="2387600" cy="635000"/>
          </a:xfrm>
          <a:prstGeom prst="rect">
            <a:avLst/>
          </a:prstGeom>
        </p:spPr>
      </p:pic>
      <p:sp>
        <p:nvSpPr>
          <p:cNvPr id="10" name="TextBox 10"/>
          <p:cNvSpPr txBox="1"/>
          <p:nvPr/>
        </p:nvSpPr>
        <p:spPr>
          <a:xfrm>
            <a:off x="4318000" y="8051800"/>
            <a:ext cx="1930400" cy="317500"/>
          </a:xfrm>
          <a:prstGeom prst="rect">
            <a:avLst/>
          </a:prstGeom>
        </p:spPr>
        <p:txBody>
          <a:bodyPr lIns="0" tIns="0" rIns="0" bIns="0" rtlCol="0" anchor="ctr"/>
          <a:lstStyle/>
          <a:p>
            <a:pPr lvl="0" algn="ctr">
              <a:lnSpc>
                <a:spcPct val="99600"/>
              </a:lnSpc>
            </a:pPr>
            <a:r>
              <a:rPr lang="en-US" dirty="0">
                <a:solidFill>
                  <a:srgbClr val="00074E"/>
                </a:solidFill>
                <a:latin typeface="Pretendard" panose="02000503000000020004" pitchFamily="2" charset="-127"/>
                <a:ea typeface="Pretendard" panose="02000503000000020004" pitchFamily="2" charset="-127"/>
                <a:cs typeface="Pretendard" panose="02000503000000020004" pitchFamily="2" charset="-127"/>
              </a:rPr>
              <a:t># Based on rating</a:t>
            </a:r>
            <a:endParaRPr lang="en-US" sz="1800" u="none" strike="noStrike" dirty="0">
              <a:solidFill>
                <a:srgbClr val="00074E"/>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11" name="Picture 11"/>
          <p:cNvPicPr>
            <a:picLocks noChangeAspect="1"/>
          </p:cNvPicPr>
          <p:nvPr/>
        </p:nvPicPr>
        <p:blipFill>
          <a:blip r:embed="rId6"/>
          <a:stretch>
            <a:fillRect/>
          </a:stretch>
        </p:blipFill>
        <p:spPr>
          <a:xfrm>
            <a:off x="6578600" y="7899400"/>
            <a:ext cx="2387600" cy="635000"/>
          </a:xfrm>
          <a:prstGeom prst="rect">
            <a:avLst/>
          </a:prstGeom>
        </p:spPr>
      </p:pic>
      <p:sp>
        <p:nvSpPr>
          <p:cNvPr id="12" name="TextBox 12"/>
          <p:cNvSpPr txBox="1"/>
          <p:nvPr/>
        </p:nvSpPr>
        <p:spPr>
          <a:xfrm>
            <a:off x="6807200" y="8051800"/>
            <a:ext cx="1930400" cy="317500"/>
          </a:xfrm>
          <a:prstGeom prst="rect">
            <a:avLst/>
          </a:prstGeom>
        </p:spPr>
        <p:txBody>
          <a:bodyPr lIns="0" tIns="0" rIns="0" bIns="0" rtlCol="0" anchor="ctr"/>
          <a:lstStyle/>
          <a:p>
            <a:pPr lvl="0" algn="ctr">
              <a:lnSpc>
                <a:spcPct val="99600"/>
              </a:lnSpc>
            </a:pPr>
            <a:r>
              <a:rPr lang="en-US" altLang="ko-KR" sz="1800" u="none" strike="noStrike" dirty="0">
                <a:solidFill>
                  <a:srgbClr val="00074E"/>
                </a:solidFill>
                <a:latin typeface="Pretendard" panose="02000503000000020004" pitchFamily="2" charset="-127"/>
                <a:ea typeface="Pretendard" panose="02000503000000020004" pitchFamily="2" charset="-127"/>
                <a:cs typeface="Pretendard" panose="02000503000000020004" pitchFamily="2" charset="-127"/>
              </a:rPr>
              <a:t># Custom filtering</a:t>
            </a:r>
            <a:endParaRPr lang="en-US" sz="1800" u="none" strike="noStrike" dirty="0">
              <a:solidFill>
                <a:srgbClr val="00074E"/>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3" name="TextBox 13"/>
          <p:cNvSpPr txBox="1"/>
          <p:nvPr/>
        </p:nvSpPr>
        <p:spPr>
          <a:xfrm>
            <a:off x="1739900" y="4660900"/>
            <a:ext cx="6946900" cy="2654300"/>
          </a:xfrm>
          <a:prstGeom prst="rect">
            <a:avLst/>
          </a:prstGeom>
        </p:spPr>
        <p:txBody>
          <a:bodyPr lIns="0" tIns="0" rIns="0" bIns="0" rtlCol="0" anchor="ctr"/>
          <a:lstStyle/>
          <a:p>
            <a:pPr lvl="0" algn="just">
              <a:lnSpc>
                <a:spcPct val="132800"/>
              </a:lnSpc>
            </a:pPr>
            <a:r>
              <a:rPr lang="en" altLang="ko-KR" sz="2000" dirty="0"/>
              <a:t>There are ongoing reports of passengers receiving unfair or unsatisfactory treatment from airlines. Since the in-flight experience strongly affects overall trip satisfaction, this project uses user ratings and service factors (e.g., seat comfort, cabin crew service) to recommend the most suitable airline or flight for each user.</a:t>
            </a:r>
            <a:endParaRPr lang="en-US" sz="1900" b="0" i="0" u="none" strike="noStrike" dirty="0">
              <a:solidFill>
                <a:srgbClr val="2C2C2C"/>
              </a:solidFill>
              <a:latin typeface="Pretendard Regular"/>
            </a:endParaRPr>
          </a:p>
        </p:txBody>
      </p:sp>
      <p:sp>
        <p:nvSpPr>
          <p:cNvPr id="14" name="TextBox 14"/>
          <p:cNvSpPr txBox="1"/>
          <p:nvPr/>
        </p:nvSpPr>
        <p:spPr>
          <a:xfrm>
            <a:off x="1460500" y="3213100"/>
            <a:ext cx="9055100" cy="977900"/>
          </a:xfrm>
          <a:prstGeom prst="rect">
            <a:avLst/>
          </a:prstGeom>
        </p:spPr>
        <p:txBody>
          <a:bodyPr lIns="0" tIns="0" rIns="0" bIns="0" rtlCol="0" anchor="ctr"/>
          <a:lstStyle/>
          <a:p>
            <a:pPr lvl="0" algn="ctr">
              <a:lnSpc>
                <a:spcPct val="99600"/>
              </a:lnSpc>
            </a:pPr>
            <a:r>
              <a:rPr lang="en-US" altLang="ko-KR" sz="5500" dirty="0">
                <a:solidFill>
                  <a:srgbClr val="00074E"/>
                </a:solidFill>
                <a:ea typeface="Pretendard SemiBold"/>
              </a:rPr>
              <a:t>Flight Recommendation System</a:t>
            </a:r>
            <a:endParaRPr lang="ko-KR" sz="5500" b="0" i="0" u="none" strike="noStrike" dirty="0">
              <a:solidFill>
                <a:srgbClr val="00074E"/>
              </a:solidFill>
              <a:ea typeface="Pretendard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2700" y="5143500"/>
            <a:ext cx="18300700" cy="5168900"/>
          </a:xfrm>
          <a:prstGeom prst="rect">
            <a:avLst/>
          </a:prstGeom>
        </p:spPr>
      </p:pic>
      <p:pic>
        <p:nvPicPr>
          <p:cNvPr id="3" name="Picture 3"/>
          <p:cNvPicPr>
            <a:picLocks noChangeAspect="1"/>
          </p:cNvPicPr>
          <p:nvPr/>
        </p:nvPicPr>
        <p:blipFill>
          <a:blip r:embed="rId3"/>
          <a:stretch>
            <a:fillRect/>
          </a:stretch>
        </p:blipFill>
        <p:spPr>
          <a:xfrm>
            <a:off x="622300" y="571500"/>
            <a:ext cx="17043400" cy="9156700"/>
          </a:xfrm>
          <a:prstGeom prst="rect">
            <a:avLst/>
          </a:prstGeom>
        </p:spPr>
      </p:pic>
      <p:pic>
        <p:nvPicPr>
          <p:cNvPr id="4" name="Picture 4"/>
          <p:cNvPicPr>
            <a:picLocks noChangeAspect="1"/>
          </p:cNvPicPr>
          <p:nvPr/>
        </p:nvPicPr>
        <p:blipFill>
          <a:blip r:embed="rId4"/>
          <a:stretch>
            <a:fillRect/>
          </a:stretch>
        </p:blipFill>
        <p:spPr>
          <a:xfrm>
            <a:off x="1117600" y="419100"/>
            <a:ext cx="2832100" cy="1498600"/>
          </a:xfrm>
          <a:prstGeom prst="rect">
            <a:avLst/>
          </a:prstGeom>
        </p:spPr>
      </p:pic>
      <p:sp>
        <p:nvSpPr>
          <p:cNvPr id="5" name="TextBox 5"/>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altLang="ko-KR" sz="1900" spc="100" dirty="0">
                <a:solidFill>
                  <a:srgbClr val="FFFFFF"/>
                </a:solidFill>
                <a:latin typeface="Pretendard Medium"/>
              </a:rPr>
              <a:t>Dataset</a:t>
            </a:r>
          </a:p>
        </p:txBody>
      </p:sp>
      <p:pic>
        <p:nvPicPr>
          <p:cNvPr id="6" name="Picture 6"/>
          <p:cNvPicPr>
            <a:picLocks noChangeAspect="1"/>
          </p:cNvPicPr>
          <p:nvPr/>
        </p:nvPicPr>
        <p:blipFill>
          <a:blip r:embed="rId5">
            <a:alphaModFix amt="50000"/>
          </a:blip>
          <a:stretch>
            <a:fillRect/>
          </a:stretch>
        </p:blipFill>
        <p:spPr>
          <a:xfrm>
            <a:off x="1562100" y="3822700"/>
            <a:ext cx="4826000" cy="5308600"/>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Lst>
          </a:blip>
          <a:srcRect/>
          <a:stretch/>
        </p:blipFill>
        <p:spPr>
          <a:xfrm>
            <a:off x="1600200" y="3848100"/>
            <a:ext cx="4826000" cy="2207638"/>
          </a:xfrm>
          <a:prstGeom prst="rect">
            <a:avLst/>
          </a:prstGeom>
        </p:spPr>
      </p:pic>
      <p:pic>
        <p:nvPicPr>
          <p:cNvPr id="8" name="Picture 8"/>
          <p:cNvPicPr>
            <a:picLocks noChangeAspect="1"/>
          </p:cNvPicPr>
          <p:nvPr/>
        </p:nvPicPr>
        <p:blipFill>
          <a:blip r:embed="rId7"/>
          <a:stretch>
            <a:fillRect/>
          </a:stretch>
        </p:blipFill>
        <p:spPr>
          <a:xfrm>
            <a:off x="3403600" y="3784600"/>
            <a:ext cx="1143000" cy="609600"/>
          </a:xfrm>
          <a:prstGeom prst="rect">
            <a:avLst/>
          </a:prstGeom>
        </p:spPr>
      </p:pic>
      <p:sp>
        <p:nvSpPr>
          <p:cNvPr id="9" name="TextBox 9"/>
          <p:cNvSpPr txBox="1"/>
          <p:nvPr/>
        </p:nvSpPr>
        <p:spPr>
          <a:xfrm>
            <a:off x="3543300" y="3771900"/>
            <a:ext cx="876300" cy="381000"/>
          </a:xfrm>
          <a:prstGeom prst="rect">
            <a:avLst/>
          </a:prstGeom>
        </p:spPr>
        <p:txBody>
          <a:bodyPr lIns="0" tIns="0" rIns="0" bIns="0" rtlCol="0" anchor="ctr"/>
          <a:lstStyle/>
          <a:p>
            <a:pPr lvl="0" algn="ctr">
              <a:lnSpc>
                <a:spcPct val="99600"/>
              </a:lnSpc>
            </a:pPr>
            <a:r>
              <a:rPr lang="en-US" sz="2100" b="0" i="0" u="none" strike="noStrike" spc="100">
                <a:solidFill>
                  <a:srgbClr val="00074E"/>
                </a:solidFill>
                <a:latin typeface="Pretendard Medium"/>
              </a:rPr>
              <a:t>A</a:t>
            </a:r>
          </a:p>
        </p:txBody>
      </p:sp>
      <p:sp>
        <p:nvSpPr>
          <p:cNvPr id="10" name="TextBox 10"/>
          <p:cNvSpPr txBox="1"/>
          <p:nvPr/>
        </p:nvSpPr>
        <p:spPr>
          <a:xfrm>
            <a:off x="1791368" y="7315200"/>
            <a:ext cx="4445000" cy="1104900"/>
          </a:xfrm>
          <a:prstGeom prst="rect">
            <a:avLst/>
          </a:prstGeom>
        </p:spPr>
        <p:txBody>
          <a:bodyPr lIns="0" tIns="0" rIns="0" bIns="0" rtlCol="0" anchor="ctr"/>
          <a:lstStyle/>
          <a:p>
            <a:pPr lvl="0">
              <a:lnSpc>
                <a:spcPct val="141100"/>
              </a:lnSpc>
            </a:pPr>
            <a:r>
              <a:rPr lang="en-US" altLang="ko-KR" sz="1800" u="none" strike="noStrike"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120880 samples</a:t>
            </a:r>
          </a:p>
          <a:p>
            <a:pPr lvl="0">
              <a:lnSpc>
                <a:spcPct val="141100"/>
              </a:lnSpc>
            </a:pPr>
            <a:r>
              <a:rPr lang="en-US"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24 columns</a:t>
            </a:r>
          </a:p>
          <a:p>
            <a:pPr lvl="0">
              <a:lnSpc>
                <a:spcPct val="141100"/>
              </a:lnSpc>
            </a:pPr>
            <a:r>
              <a:rPr lang="en-US" sz="1800" u="none" strike="noStrike"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Gender, Age, Customer Type, Class</a:t>
            </a:r>
          </a:p>
          <a:p>
            <a:pPr lvl="0">
              <a:lnSpc>
                <a:spcPct val="141100"/>
              </a:lnSpc>
            </a:pPr>
            <a:r>
              <a:rPr lang="en-US" dirty="0">
                <a:solidFill>
                  <a:srgbClr val="2C2C2C"/>
                </a:solidFill>
                <a:latin typeface="Pretendard" panose="02000503000000020004" pitchFamily="2" charset="-127"/>
                <a:ea typeface="Pretendard" panose="02000503000000020004" pitchFamily="2" charset="-127"/>
                <a:cs typeface="Pretendard" panose="02000503000000020004" pitchFamily="2" charset="-127"/>
                <a:hlinkClick r:id="rId8"/>
              </a:rPr>
              <a:t>https://</a:t>
            </a:r>
            <a:r>
              <a:rPr lang="en-US" dirty="0" err="1">
                <a:solidFill>
                  <a:srgbClr val="2C2C2C"/>
                </a:solidFill>
                <a:latin typeface="Pretendard" panose="02000503000000020004" pitchFamily="2" charset="-127"/>
                <a:ea typeface="Pretendard" panose="02000503000000020004" pitchFamily="2" charset="-127"/>
                <a:cs typeface="Pretendard" panose="02000503000000020004" pitchFamily="2" charset="-127"/>
                <a:hlinkClick r:id="rId8"/>
              </a:rPr>
              <a:t>www.kaggle.com</a:t>
            </a:r>
            <a:r>
              <a:rPr lang="en-US" dirty="0">
                <a:solidFill>
                  <a:srgbClr val="2C2C2C"/>
                </a:solidFill>
                <a:latin typeface="Pretendard" panose="02000503000000020004" pitchFamily="2" charset="-127"/>
                <a:ea typeface="Pretendard" panose="02000503000000020004" pitchFamily="2" charset="-127"/>
                <a:cs typeface="Pretendard" panose="02000503000000020004" pitchFamily="2" charset="-127"/>
                <a:hlinkClick r:id="rId8"/>
              </a:rPr>
              <a:t>/datasets/mikhail1681/airline-quality-ratings</a:t>
            </a:r>
            <a:endParaRPr lang="en-US" sz="1800" u="none" strike="noStrike" dirty="0">
              <a:solidFill>
                <a:srgbClr val="2C2C2C"/>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1" name="TextBox 11"/>
          <p:cNvSpPr txBox="1"/>
          <p:nvPr/>
        </p:nvSpPr>
        <p:spPr>
          <a:xfrm>
            <a:off x="1905000" y="6362700"/>
            <a:ext cx="4127500" cy="368300"/>
          </a:xfrm>
          <a:prstGeom prst="rect">
            <a:avLst/>
          </a:prstGeom>
        </p:spPr>
        <p:txBody>
          <a:bodyPr lIns="0" tIns="0" rIns="0" bIns="0" rtlCol="0" anchor="ctr"/>
          <a:lstStyle/>
          <a:p>
            <a:pPr lvl="0" algn="ctr">
              <a:lnSpc>
                <a:spcPct val="116199"/>
              </a:lnSpc>
            </a:pPr>
            <a:r>
              <a:rPr lang="en-US" sz="2100" dirty="0">
                <a:solidFill>
                  <a:srgbClr val="00074E"/>
                </a:solidFill>
                <a:latin typeface="Pretendard SemiBold"/>
                <a:ea typeface="Pretendard SemiBold"/>
              </a:rPr>
              <a:t>Airline quality ratings</a:t>
            </a:r>
            <a:endParaRPr lang="en-US" sz="2100" b="0" i="0" u="none" strike="noStrike" dirty="0">
              <a:solidFill>
                <a:srgbClr val="00074E"/>
              </a:solidFill>
              <a:latin typeface="Pretendard SemiBold"/>
            </a:endParaRPr>
          </a:p>
        </p:txBody>
      </p:sp>
      <p:pic>
        <p:nvPicPr>
          <p:cNvPr id="12" name="Picture 12"/>
          <p:cNvPicPr>
            <a:picLocks noChangeAspect="1"/>
          </p:cNvPicPr>
          <p:nvPr/>
        </p:nvPicPr>
        <p:blipFill>
          <a:blip r:embed="rId5">
            <a:alphaModFix amt="50000"/>
          </a:blip>
          <a:stretch>
            <a:fillRect/>
          </a:stretch>
        </p:blipFill>
        <p:spPr>
          <a:xfrm>
            <a:off x="6794500" y="3822700"/>
            <a:ext cx="4826000" cy="5308600"/>
          </a:xfrm>
          <a:prstGeom prst="rect">
            <a:avLst/>
          </a:prstGeom>
        </p:spPr>
      </p:pic>
      <p:pic>
        <p:nvPicPr>
          <p:cNvPr id="13" name="Picture 13"/>
          <p:cNvPicPr>
            <a:picLocks noChangeAspect="1"/>
          </p:cNvPicPr>
          <p:nvPr/>
        </p:nvPicPr>
        <p:blipFill>
          <a:blip r:embed="rId9">
            <a:extLst>
              <a:ext uri="{28A0092B-C50C-407E-A947-70E740481C1C}">
                <a14:useLocalDpi xmlns:a14="http://schemas.microsoft.com/office/drawing/2010/main" val="0"/>
              </a:ext>
            </a:extLst>
          </a:blip>
          <a:srcRect/>
          <a:stretch/>
        </p:blipFill>
        <p:spPr>
          <a:xfrm>
            <a:off x="6794500" y="3848100"/>
            <a:ext cx="4826000" cy="2187323"/>
          </a:xfrm>
          <a:prstGeom prst="rect">
            <a:avLst/>
          </a:prstGeom>
        </p:spPr>
      </p:pic>
      <p:pic>
        <p:nvPicPr>
          <p:cNvPr id="14" name="Picture 14"/>
          <p:cNvPicPr>
            <a:picLocks noChangeAspect="1"/>
          </p:cNvPicPr>
          <p:nvPr/>
        </p:nvPicPr>
        <p:blipFill>
          <a:blip r:embed="rId7"/>
          <a:stretch>
            <a:fillRect/>
          </a:stretch>
        </p:blipFill>
        <p:spPr>
          <a:xfrm>
            <a:off x="8636000" y="3784600"/>
            <a:ext cx="1143000" cy="609600"/>
          </a:xfrm>
          <a:prstGeom prst="rect">
            <a:avLst/>
          </a:prstGeom>
        </p:spPr>
      </p:pic>
      <p:sp>
        <p:nvSpPr>
          <p:cNvPr id="15" name="TextBox 15"/>
          <p:cNvSpPr txBox="1"/>
          <p:nvPr/>
        </p:nvSpPr>
        <p:spPr>
          <a:xfrm>
            <a:off x="8775700" y="3771900"/>
            <a:ext cx="876300" cy="381000"/>
          </a:xfrm>
          <a:prstGeom prst="rect">
            <a:avLst/>
          </a:prstGeom>
        </p:spPr>
        <p:txBody>
          <a:bodyPr lIns="0" tIns="0" rIns="0" bIns="0" rtlCol="0" anchor="ctr"/>
          <a:lstStyle/>
          <a:p>
            <a:pPr lvl="0" algn="ctr">
              <a:lnSpc>
                <a:spcPct val="99600"/>
              </a:lnSpc>
            </a:pPr>
            <a:r>
              <a:rPr lang="en-US" sz="2100" b="0" i="0" u="none" strike="noStrike" spc="100">
                <a:solidFill>
                  <a:srgbClr val="00074E"/>
                </a:solidFill>
                <a:latin typeface="Pretendard Medium"/>
              </a:rPr>
              <a:t>B</a:t>
            </a:r>
          </a:p>
        </p:txBody>
      </p:sp>
      <p:sp>
        <p:nvSpPr>
          <p:cNvPr id="16" name="TextBox 16"/>
          <p:cNvSpPr txBox="1"/>
          <p:nvPr/>
        </p:nvSpPr>
        <p:spPr>
          <a:xfrm>
            <a:off x="6997700" y="7315200"/>
            <a:ext cx="4445000" cy="1104900"/>
          </a:xfrm>
          <a:prstGeom prst="rect">
            <a:avLst/>
          </a:prstGeom>
        </p:spPr>
        <p:txBody>
          <a:bodyPr lIns="0" tIns="0" rIns="0" bIns="0" rtlCol="0" anchor="ctr"/>
          <a:lstStyle/>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21900 samples</a:t>
            </a:r>
          </a:p>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20 columns</a:t>
            </a:r>
          </a:p>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Overall rating, Verified, Recommend</a:t>
            </a:r>
          </a:p>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hlinkClick r:id="rId10"/>
              </a:rPr>
              <a:t>https://www.kaggle.com/datasets/juhibhojani/airline-reviews</a:t>
            </a:r>
            <a:endPar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7" name="TextBox 17"/>
          <p:cNvSpPr txBox="1"/>
          <p:nvPr/>
        </p:nvSpPr>
        <p:spPr>
          <a:xfrm>
            <a:off x="7150100" y="6362700"/>
            <a:ext cx="4127500" cy="368300"/>
          </a:xfrm>
          <a:prstGeom prst="rect">
            <a:avLst/>
          </a:prstGeom>
        </p:spPr>
        <p:txBody>
          <a:bodyPr lIns="0" tIns="0" rIns="0" bIns="0" rtlCol="0" anchor="ctr"/>
          <a:lstStyle/>
          <a:p>
            <a:pPr lvl="0" algn="ctr">
              <a:lnSpc>
                <a:spcPct val="116199"/>
              </a:lnSpc>
            </a:pPr>
            <a:r>
              <a:rPr lang="en-US" altLang="ko-KR" sz="2100" b="1"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rPr>
              <a:t>Airline Reviews</a:t>
            </a:r>
          </a:p>
        </p:txBody>
      </p:sp>
      <p:pic>
        <p:nvPicPr>
          <p:cNvPr id="18" name="Picture 18"/>
          <p:cNvPicPr>
            <a:picLocks noChangeAspect="1"/>
          </p:cNvPicPr>
          <p:nvPr/>
        </p:nvPicPr>
        <p:blipFill>
          <a:blip r:embed="rId5">
            <a:alphaModFix amt="50000"/>
          </a:blip>
          <a:stretch>
            <a:fillRect/>
          </a:stretch>
        </p:blipFill>
        <p:spPr>
          <a:xfrm>
            <a:off x="12039600" y="3822700"/>
            <a:ext cx="4826000" cy="5308600"/>
          </a:xfrm>
          <a:prstGeom prst="rect">
            <a:avLst/>
          </a:prstGeom>
        </p:spPr>
      </p:pic>
      <p:pic>
        <p:nvPicPr>
          <p:cNvPr id="19" name="Picture 19"/>
          <p:cNvPicPr>
            <a:picLocks noChangeAspect="1"/>
          </p:cNvPicPr>
          <p:nvPr/>
        </p:nvPicPr>
        <p:blipFill>
          <a:blip r:embed="rId11">
            <a:extLst>
              <a:ext uri="{28A0092B-C50C-407E-A947-70E740481C1C}">
                <a14:useLocalDpi xmlns:a14="http://schemas.microsoft.com/office/drawing/2010/main" val="0"/>
              </a:ext>
            </a:extLst>
          </a:blip>
          <a:srcRect/>
          <a:stretch/>
        </p:blipFill>
        <p:spPr>
          <a:xfrm>
            <a:off x="12039600" y="3848100"/>
            <a:ext cx="4826000" cy="2137228"/>
          </a:xfrm>
          <a:prstGeom prst="rect">
            <a:avLst/>
          </a:prstGeom>
        </p:spPr>
      </p:pic>
      <p:pic>
        <p:nvPicPr>
          <p:cNvPr id="20" name="Picture 20"/>
          <p:cNvPicPr>
            <a:picLocks noChangeAspect="1"/>
          </p:cNvPicPr>
          <p:nvPr/>
        </p:nvPicPr>
        <p:blipFill>
          <a:blip r:embed="rId7"/>
          <a:stretch>
            <a:fillRect/>
          </a:stretch>
        </p:blipFill>
        <p:spPr>
          <a:xfrm>
            <a:off x="13881100" y="3784600"/>
            <a:ext cx="1143000" cy="609600"/>
          </a:xfrm>
          <a:prstGeom prst="rect">
            <a:avLst/>
          </a:prstGeom>
        </p:spPr>
      </p:pic>
      <p:sp>
        <p:nvSpPr>
          <p:cNvPr id="21" name="TextBox 21"/>
          <p:cNvSpPr txBox="1"/>
          <p:nvPr/>
        </p:nvSpPr>
        <p:spPr>
          <a:xfrm>
            <a:off x="14020800" y="3771900"/>
            <a:ext cx="876300" cy="381000"/>
          </a:xfrm>
          <a:prstGeom prst="rect">
            <a:avLst/>
          </a:prstGeom>
        </p:spPr>
        <p:txBody>
          <a:bodyPr lIns="0" tIns="0" rIns="0" bIns="0" rtlCol="0" anchor="ctr"/>
          <a:lstStyle/>
          <a:p>
            <a:pPr lvl="0" algn="ctr">
              <a:lnSpc>
                <a:spcPct val="99600"/>
              </a:lnSpc>
            </a:pPr>
            <a:r>
              <a:rPr lang="en-US" sz="2100" b="0" i="0" u="none" strike="noStrike" spc="100">
                <a:solidFill>
                  <a:srgbClr val="00074E"/>
                </a:solidFill>
                <a:latin typeface="Pretendard Medium"/>
              </a:rPr>
              <a:t>C</a:t>
            </a:r>
          </a:p>
        </p:txBody>
      </p:sp>
      <p:sp>
        <p:nvSpPr>
          <p:cNvPr id="22" name="TextBox 22"/>
          <p:cNvSpPr txBox="1"/>
          <p:nvPr/>
        </p:nvSpPr>
        <p:spPr>
          <a:xfrm>
            <a:off x="12230100" y="7315200"/>
            <a:ext cx="4445000" cy="1104900"/>
          </a:xfrm>
          <a:prstGeom prst="rect">
            <a:avLst/>
          </a:prstGeom>
        </p:spPr>
        <p:txBody>
          <a:bodyPr lIns="0" tIns="0" rIns="0" bIns="0" rtlCol="0" anchor="ctr"/>
          <a:lstStyle/>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3601 samples</a:t>
            </a:r>
          </a:p>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20 columns</a:t>
            </a:r>
          </a:p>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Rating, verified, recommended</a:t>
            </a:r>
          </a:p>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hlinkClick r:id="rId12"/>
              </a:rPr>
              <a:t>https://www.kaggle.com/datasets/dharun4772/british-airline-review-dataset</a:t>
            </a:r>
            <a:endPar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3" name="TextBox 23"/>
          <p:cNvSpPr txBox="1"/>
          <p:nvPr/>
        </p:nvSpPr>
        <p:spPr>
          <a:xfrm>
            <a:off x="12395200" y="6286500"/>
            <a:ext cx="4127500" cy="368300"/>
          </a:xfrm>
          <a:prstGeom prst="rect">
            <a:avLst/>
          </a:prstGeom>
        </p:spPr>
        <p:txBody>
          <a:bodyPr lIns="0" tIns="0" rIns="0" bIns="0" rtlCol="0" anchor="ctr"/>
          <a:lstStyle/>
          <a:p>
            <a:pPr lvl="0" algn="ctr">
              <a:lnSpc>
                <a:spcPct val="116199"/>
              </a:lnSpc>
            </a:pPr>
            <a:r>
              <a:rPr lang="en-US" altLang="ko-KR" sz="2100" b="1"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rPr>
              <a:t>British Airline Review</a:t>
            </a:r>
          </a:p>
        </p:txBody>
      </p:sp>
      <p:sp>
        <p:nvSpPr>
          <p:cNvPr id="24" name="TextBox 24"/>
          <p:cNvSpPr txBox="1"/>
          <p:nvPr/>
        </p:nvSpPr>
        <p:spPr>
          <a:xfrm>
            <a:off x="4406900" y="1828800"/>
            <a:ext cx="9474200" cy="977900"/>
          </a:xfrm>
          <a:prstGeom prst="rect">
            <a:avLst/>
          </a:prstGeom>
        </p:spPr>
        <p:txBody>
          <a:bodyPr lIns="0" tIns="0" rIns="0" bIns="0" rtlCol="0" anchor="ctr"/>
          <a:lstStyle/>
          <a:p>
            <a:pPr lvl="0" algn="ctr">
              <a:lnSpc>
                <a:spcPct val="99600"/>
              </a:lnSpc>
            </a:pPr>
            <a:r>
              <a:rPr lang="en-US" altLang="ko-KR" sz="5500" b="1"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rPr>
              <a:t>Data set</a:t>
            </a:r>
            <a:endParaRPr lang="ko-KR" altLang="ko-KR" sz="5500" b="1"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A7E89-8A6F-D9E1-0050-BE569401533F}"/>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F43DA013-14D1-774D-0184-2CCB579DDDFB}"/>
              </a:ext>
            </a:extLst>
          </p:cNvPr>
          <p:cNvPicPr>
            <a:picLocks noChangeAspect="1"/>
          </p:cNvPicPr>
          <p:nvPr/>
        </p:nvPicPr>
        <p:blipFill>
          <a:blip r:embed="rId2"/>
          <a:stretch>
            <a:fillRect/>
          </a:stretch>
        </p:blipFill>
        <p:spPr>
          <a:xfrm>
            <a:off x="-12700" y="5143500"/>
            <a:ext cx="18300700" cy="5168900"/>
          </a:xfrm>
          <a:prstGeom prst="rect">
            <a:avLst/>
          </a:prstGeom>
        </p:spPr>
      </p:pic>
      <p:pic>
        <p:nvPicPr>
          <p:cNvPr id="3" name="Picture 3">
            <a:extLst>
              <a:ext uri="{FF2B5EF4-FFF2-40B4-BE49-F238E27FC236}">
                <a16:creationId xmlns:a16="http://schemas.microsoft.com/office/drawing/2014/main" id="{77082309-FC78-8227-B526-1804A872D7E7}"/>
              </a:ext>
            </a:extLst>
          </p:cNvPr>
          <p:cNvPicPr>
            <a:picLocks noChangeAspect="1"/>
          </p:cNvPicPr>
          <p:nvPr/>
        </p:nvPicPr>
        <p:blipFill>
          <a:blip r:embed="rId3"/>
          <a:stretch>
            <a:fillRect/>
          </a:stretch>
        </p:blipFill>
        <p:spPr>
          <a:xfrm>
            <a:off x="622300" y="571500"/>
            <a:ext cx="17043400" cy="9156700"/>
          </a:xfrm>
          <a:prstGeom prst="rect">
            <a:avLst/>
          </a:prstGeom>
        </p:spPr>
      </p:pic>
      <p:pic>
        <p:nvPicPr>
          <p:cNvPr id="4" name="Picture 4">
            <a:extLst>
              <a:ext uri="{FF2B5EF4-FFF2-40B4-BE49-F238E27FC236}">
                <a16:creationId xmlns:a16="http://schemas.microsoft.com/office/drawing/2014/main" id="{40CFDB7F-CD2D-C671-B317-CDAD937CB50A}"/>
              </a:ext>
            </a:extLst>
          </p:cNvPr>
          <p:cNvPicPr>
            <a:picLocks noChangeAspect="1"/>
          </p:cNvPicPr>
          <p:nvPr/>
        </p:nvPicPr>
        <p:blipFill>
          <a:blip r:embed="rId4"/>
          <a:stretch>
            <a:fillRect/>
          </a:stretch>
        </p:blipFill>
        <p:spPr>
          <a:xfrm>
            <a:off x="1117600" y="419100"/>
            <a:ext cx="2832100" cy="1498600"/>
          </a:xfrm>
          <a:prstGeom prst="rect">
            <a:avLst/>
          </a:prstGeom>
        </p:spPr>
      </p:pic>
      <p:sp>
        <p:nvSpPr>
          <p:cNvPr id="5" name="TextBox 5">
            <a:extLst>
              <a:ext uri="{FF2B5EF4-FFF2-40B4-BE49-F238E27FC236}">
                <a16:creationId xmlns:a16="http://schemas.microsoft.com/office/drawing/2014/main" id="{44B9C746-0027-C317-2414-469A951C7E9B}"/>
              </a:ext>
            </a:extLst>
          </p:cNvPr>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altLang="ko-KR" sz="1900" spc="100" dirty="0">
                <a:solidFill>
                  <a:srgbClr val="FFFFFF"/>
                </a:solidFill>
                <a:latin typeface="Pretendard Medium"/>
              </a:rPr>
              <a:t>Dataset</a:t>
            </a:r>
          </a:p>
        </p:txBody>
      </p:sp>
      <p:pic>
        <p:nvPicPr>
          <p:cNvPr id="12" name="Picture 12">
            <a:extLst>
              <a:ext uri="{FF2B5EF4-FFF2-40B4-BE49-F238E27FC236}">
                <a16:creationId xmlns:a16="http://schemas.microsoft.com/office/drawing/2014/main" id="{7D9C118A-A409-E25D-5749-08560AD0B3DF}"/>
              </a:ext>
            </a:extLst>
          </p:cNvPr>
          <p:cNvPicPr>
            <a:picLocks noChangeAspect="1"/>
          </p:cNvPicPr>
          <p:nvPr/>
        </p:nvPicPr>
        <p:blipFill>
          <a:blip r:embed="rId5">
            <a:alphaModFix amt="50000"/>
          </a:blip>
          <a:stretch>
            <a:fillRect/>
          </a:stretch>
        </p:blipFill>
        <p:spPr>
          <a:xfrm>
            <a:off x="3124200" y="3822700"/>
            <a:ext cx="4826000" cy="5308600"/>
          </a:xfrm>
          <a:prstGeom prst="rect">
            <a:avLst/>
          </a:prstGeom>
        </p:spPr>
      </p:pic>
      <p:pic>
        <p:nvPicPr>
          <p:cNvPr id="13" name="Picture 13">
            <a:extLst>
              <a:ext uri="{FF2B5EF4-FFF2-40B4-BE49-F238E27FC236}">
                <a16:creationId xmlns:a16="http://schemas.microsoft.com/office/drawing/2014/main" id="{7889DE20-4291-3373-0A3A-05F5565278D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124200" y="3848100"/>
            <a:ext cx="4826000" cy="2187323"/>
          </a:xfrm>
          <a:prstGeom prst="rect">
            <a:avLst/>
          </a:prstGeom>
        </p:spPr>
      </p:pic>
      <p:pic>
        <p:nvPicPr>
          <p:cNvPr id="14" name="Picture 14">
            <a:extLst>
              <a:ext uri="{FF2B5EF4-FFF2-40B4-BE49-F238E27FC236}">
                <a16:creationId xmlns:a16="http://schemas.microsoft.com/office/drawing/2014/main" id="{A0E1B1D6-F2CD-6D7A-8EED-B821D9B8A6F5}"/>
              </a:ext>
            </a:extLst>
          </p:cNvPr>
          <p:cNvPicPr>
            <a:picLocks noChangeAspect="1"/>
          </p:cNvPicPr>
          <p:nvPr/>
        </p:nvPicPr>
        <p:blipFill>
          <a:blip r:embed="rId7"/>
          <a:stretch>
            <a:fillRect/>
          </a:stretch>
        </p:blipFill>
        <p:spPr>
          <a:xfrm>
            <a:off x="4965700" y="3784600"/>
            <a:ext cx="1143000" cy="609600"/>
          </a:xfrm>
          <a:prstGeom prst="rect">
            <a:avLst/>
          </a:prstGeom>
        </p:spPr>
      </p:pic>
      <p:sp>
        <p:nvSpPr>
          <p:cNvPr id="15" name="TextBox 15">
            <a:extLst>
              <a:ext uri="{FF2B5EF4-FFF2-40B4-BE49-F238E27FC236}">
                <a16:creationId xmlns:a16="http://schemas.microsoft.com/office/drawing/2014/main" id="{E77D600D-1F9A-8EE6-99D5-C9F33721DCE1}"/>
              </a:ext>
            </a:extLst>
          </p:cNvPr>
          <p:cNvSpPr txBox="1"/>
          <p:nvPr/>
        </p:nvSpPr>
        <p:spPr>
          <a:xfrm>
            <a:off x="5105400" y="3771900"/>
            <a:ext cx="876300" cy="381000"/>
          </a:xfrm>
          <a:prstGeom prst="rect">
            <a:avLst/>
          </a:prstGeom>
        </p:spPr>
        <p:txBody>
          <a:bodyPr lIns="0" tIns="0" rIns="0" bIns="0" rtlCol="0" anchor="ctr"/>
          <a:lstStyle/>
          <a:p>
            <a:pPr lvl="0" algn="ctr">
              <a:lnSpc>
                <a:spcPct val="99600"/>
              </a:lnSpc>
            </a:pPr>
            <a:r>
              <a:rPr lang="en-US" sz="2100" b="0" i="0" u="none" strike="noStrike" spc="100" dirty="0">
                <a:solidFill>
                  <a:srgbClr val="00074E"/>
                </a:solidFill>
                <a:latin typeface="Pretendard Medium"/>
              </a:rPr>
              <a:t>Test</a:t>
            </a:r>
          </a:p>
        </p:txBody>
      </p:sp>
      <p:sp>
        <p:nvSpPr>
          <p:cNvPr id="16" name="TextBox 16">
            <a:extLst>
              <a:ext uri="{FF2B5EF4-FFF2-40B4-BE49-F238E27FC236}">
                <a16:creationId xmlns:a16="http://schemas.microsoft.com/office/drawing/2014/main" id="{A0D59268-99C7-BE1C-6871-8ADDF8AAF63E}"/>
              </a:ext>
            </a:extLst>
          </p:cNvPr>
          <p:cNvSpPr txBox="1"/>
          <p:nvPr/>
        </p:nvSpPr>
        <p:spPr>
          <a:xfrm>
            <a:off x="3327400" y="7315200"/>
            <a:ext cx="4445000" cy="1104900"/>
          </a:xfrm>
          <a:prstGeom prst="rect">
            <a:avLst/>
          </a:prstGeom>
        </p:spPr>
        <p:txBody>
          <a:bodyPr lIns="0" tIns="0" rIns="0" bIns="0" rtlCol="0" anchor="ctr"/>
          <a:lstStyle/>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8100 samples</a:t>
            </a:r>
          </a:p>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17 columns</a:t>
            </a:r>
          </a:p>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Name, Airline, Overall Rating</a:t>
            </a:r>
          </a:p>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hlinkClick r:id="rId8"/>
              </a:rPr>
              <a:t>https://</a:t>
            </a:r>
            <a:r>
              <a:rPr lang="en-US" altLang="ko-KR" dirty="0" err="1">
                <a:solidFill>
                  <a:srgbClr val="2C2C2C"/>
                </a:solidFill>
                <a:latin typeface="Pretendard" panose="02000503000000020004" pitchFamily="2" charset="-127"/>
                <a:ea typeface="Pretendard" panose="02000503000000020004" pitchFamily="2" charset="-127"/>
                <a:cs typeface="Pretendard" panose="02000503000000020004" pitchFamily="2" charset="-127"/>
                <a:hlinkClick r:id="rId8"/>
              </a:rPr>
              <a:t>github.com</a:t>
            </a: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hlinkClick r:id="rId8"/>
              </a:rPr>
              <a:t>/</a:t>
            </a:r>
            <a:r>
              <a:rPr lang="en-US" altLang="ko-KR" dirty="0" err="1">
                <a:solidFill>
                  <a:srgbClr val="2C2C2C"/>
                </a:solidFill>
                <a:latin typeface="Pretendard" panose="02000503000000020004" pitchFamily="2" charset="-127"/>
                <a:ea typeface="Pretendard" panose="02000503000000020004" pitchFamily="2" charset="-127"/>
                <a:cs typeface="Pretendard" panose="02000503000000020004" pitchFamily="2" charset="-127"/>
                <a:hlinkClick r:id="rId8"/>
              </a:rPr>
              <a:t>quankiquanki</a:t>
            </a: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hlinkClick r:id="rId8"/>
              </a:rPr>
              <a:t>/</a:t>
            </a:r>
            <a:r>
              <a:rPr lang="en-US" altLang="ko-KR" dirty="0" err="1">
                <a:solidFill>
                  <a:srgbClr val="2C2C2C"/>
                </a:solidFill>
                <a:latin typeface="Pretendard" panose="02000503000000020004" pitchFamily="2" charset="-127"/>
                <a:ea typeface="Pretendard" panose="02000503000000020004" pitchFamily="2" charset="-127"/>
                <a:cs typeface="Pretendard" panose="02000503000000020004" pitchFamily="2" charset="-127"/>
                <a:hlinkClick r:id="rId8"/>
              </a:rPr>
              <a:t>skytrax</a:t>
            </a: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hlinkClick r:id="rId8"/>
              </a:rPr>
              <a:t>-reviews-dataset/tree/master/data</a:t>
            </a:r>
            <a:endPar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7" name="TextBox 17">
            <a:extLst>
              <a:ext uri="{FF2B5EF4-FFF2-40B4-BE49-F238E27FC236}">
                <a16:creationId xmlns:a16="http://schemas.microsoft.com/office/drawing/2014/main" id="{67F6915E-F55E-0DE5-815D-5FCB9BD25BC7}"/>
              </a:ext>
            </a:extLst>
          </p:cNvPr>
          <p:cNvSpPr txBox="1"/>
          <p:nvPr/>
        </p:nvSpPr>
        <p:spPr>
          <a:xfrm>
            <a:off x="3479800" y="6362700"/>
            <a:ext cx="4127500" cy="368300"/>
          </a:xfrm>
          <a:prstGeom prst="rect">
            <a:avLst/>
          </a:prstGeom>
        </p:spPr>
        <p:txBody>
          <a:bodyPr lIns="0" tIns="0" rIns="0" bIns="0" rtlCol="0" anchor="ctr"/>
          <a:lstStyle/>
          <a:p>
            <a:pPr algn="ctr">
              <a:lnSpc>
                <a:spcPct val="116199"/>
              </a:lnSpc>
            </a:pPr>
            <a:r>
              <a:rPr lang="en-US" altLang="ko-KR" sz="2100" b="1" dirty="0" err="1">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rPr>
              <a:t>airlines_reviews.csv</a:t>
            </a:r>
            <a:endParaRPr lang="en-US" altLang="ko-KR" sz="2100" b="1"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endParaRPr>
          </a:p>
        </p:txBody>
      </p:sp>
      <p:pic>
        <p:nvPicPr>
          <p:cNvPr id="18" name="Picture 18">
            <a:extLst>
              <a:ext uri="{FF2B5EF4-FFF2-40B4-BE49-F238E27FC236}">
                <a16:creationId xmlns:a16="http://schemas.microsoft.com/office/drawing/2014/main" id="{A7507618-9064-2362-A267-99C4AE55D211}"/>
              </a:ext>
            </a:extLst>
          </p:cNvPr>
          <p:cNvPicPr>
            <a:picLocks noChangeAspect="1"/>
          </p:cNvPicPr>
          <p:nvPr/>
        </p:nvPicPr>
        <p:blipFill>
          <a:blip r:embed="rId5">
            <a:alphaModFix amt="50000"/>
          </a:blip>
          <a:stretch>
            <a:fillRect/>
          </a:stretch>
        </p:blipFill>
        <p:spPr>
          <a:xfrm>
            <a:off x="10337802" y="3869872"/>
            <a:ext cx="4826000" cy="5308600"/>
          </a:xfrm>
          <a:prstGeom prst="rect">
            <a:avLst/>
          </a:prstGeom>
        </p:spPr>
      </p:pic>
      <p:pic>
        <p:nvPicPr>
          <p:cNvPr id="19" name="Picture 19">
            <a:extLst>
              <a:ext uri="{FF2B5EF4-FFF2-40B4-BE49-F238E27FC236}">
                <a16:creationId xmlns:a16="http://schemas.microsoft.com/office/drawing/2014/main" id="{198DA796-6041-C2B4-5B2A-99B1060FB93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337802" y="3895272"/>
            <a:ext cx="4826000" cy="2137228"/>
          </a:xfrm>
          <a:prstGeom prst="rect">
            <a:avLst/>
          </a:prstGeom>
        </p:spPr>
      </p:pic>
      <p:pic>
        <p:nvPicPr>
          <p:cNvPr id="20" name="Picture 20">
            <a:extLst>
              <a:ext uri="{FF2B5EF4-FFF2-40B4-BE49-F238E27FC236}">
                <a16:creationId xmlns:a16="http://schemas.microsoft.com/office/drawing/2014/main" id="{D17D629A-1694-3439-4BBD-1AE28FF25EE8}"/>
              </a:ext>
            </a:extLst>
          </p:cNvPr>
          <p:cNvPicPr>
            <a:picLocks noChangeAspect="1"/>
          </p:cNvPicPr>
          <p:nvPr/>
        </p:nvPicPr>
        <p:blipFill>
          <a:blip r:embed="rId7"/>
          <a:stretch>
            <a:fillRect/>
          </a:stretch>
        </p:blipFill>
        <p:spPr>
          <a:xfrm>
            <a:off x="12179302" y="3831772"/>
            <a:ext cx="1143000" cy="609600"/>
          </a:xfrm>
          <a:prstGeom prst="rect">
            <a:avLst/>
          </a:prstGeom>
        </p:spPr>
      </p:pic>
      <p:sp>
        <p:nvSpPr>
          <p:cNvPr id="21" name="TextBox 21">
            <a:extLst>
              <a:ext uri="{FF2B5EF4-FFF2-40B4-BE49-F238E27FC236}">
                <a16:creationId xmlns:a16="http://schemas.microsoft.com/office/drawing/2014/main" id="{602A9BC0-D0E1-354C-436C-22E651E70583}"/>
              </a:ext>
            </a:extLst>
          </p:cNvPr>
          <p:cNvSpPr txBox="1"/>
          <p:nvPr/>
        </p:nvSpPr>
        <p:spPr>
          <a:xfrm>
            <a:off x="12319002" y="3819072"/>
            <a:ext cx="876300" cy="381000"/>
          </a:xfrm>
          <a:prstGeom prst="rect">
            <a:avLst/>
          </a:prstGeom>
        </p:spPr>
        <p:txBody>
          <a:bodyPr lIns="0" tIns="0" rIns="0" bIns="0" rtlCol="0" anchor="ctr"/>
          <a:lstStyle/>
          <a:p>
            <a:pPr lvl="0" algn="ctr">
              <a:lnSpc>
                <a:spcPct val="99600"/>
              </a:lnSpc>
            </a:pPr>
            <a:r>
              <a:rPr lang="en-US" sz="2100" b="0" i="0" u="none" strike="noStrike" spc="100" dirty="0">
                <a:solidFill>
                  <a:srgbClr val="00074E"/>
                </a:solidFill>
                <a:latin typeface="Pretendard Medium"/>
              </a:rPr>
              <a:t>Train</a:t>
            </a:r>
          </a:p>
        </p:txBody>
      </p:sp>
      <p:sp>
        <p:nvSpPr>
          <p:cNvPr id="22" name="TextBox 22">
            <a:extLst>
              <a:ext uri="{FF2B5EF4-FFF2-40B4-BE49-F238E27FC236}">
                <a16:creationId xmlns:a16="http://schemas.microsoft.com/office/drawing/2014/main" id="{8FEE1ECC-004C-612C-F655-AECF1AD4A39A}"/>
              </a:ext>
            </a:extLst>
          </p:cNvPr>
          <p:cNvSpPr txBox="1"/>
          <p:nvPr/>
        </p:nvSpPr>
        <p:spPr>
          <a:xfrm>
            <a:off x="10528302" y="7362372"/>
            <a:ext cx="4445000" cy="1104900"/>
          </a:xfrm>
          <a:prstGeom prst="rect">
            <a:avLst/>
          </a:prstGeom>
        </p:spPr>
        <p:txBody>
          <a:bodyPr lIns="0" tIns="0" rIns="0" bIns="0" rtlCol="0" anchor="ctr"/>
          <a:lstStyle/>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41396 samples</a:t>
            </a:r>
          </a:p>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20 columns</a:t>
            </a:r>
          </a:p>
          <a:p>
            <a:pPr lvl="0">
              <a:lnSpc>
                <a:spcPct val="141100"/>
              </a:lnSpc>
            </a:pPr>
            <a:r>
              <a:rPr lang="en-US" altLang="ko-KR" dirty="0" err="1">
                <a:solidFill>
                  <a:srgbClr val="2C2C2C"/>
                </a:solidFill>
                <a:latin typeface="Pretendard" panose="02000503000000020004" pitchFamily="2" charset="-127"/>
                <a:ea typeface="Pretendard" panose="02000503000000020004" pitchFamily="2" charset="-127"/>
                <a:cs typeface="Pretendard" panose="02000503000000020004" pitchFamily="2" charset="-127"/>
              </a:rPr>
              <a:t>airline_name</a:t>
            </a: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 </a:t>
            </a:r>
            <a:r>
              <a:rPr lang="en-US" altLang="ko-KR" dirty="0" err="1">
                <a:solidFill>
                  <a:srgbClr val="2C2C2C"/>
                </a:solidFill>
                <a:latin typeface="Pretendard" panose="02000503000000020004" pitchFamily="2" charset="-127"/>
                <a:ea typeface="Pretendard" panose="02000503000000020004" pitchFamily="2" charset="-127"/>
                <a:cs typeface="Pretendard" panose="02000503000000020004" pitchFamily="2" charset="-127"/>
              </a:rPr>
              <a:t>author,overall_rating</a:t>
            </a:r>
            <a:endPar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endParaRPr>
          </a:p>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hlinkClick r:id="rId10"/>
              </a:rPr>
              <a:t>https://</a:t>
            </a:r>
            <a:r>
              <a:rPr lang="en-US" altLang="ko-KR" dirty="0" err="1">
                <a:solidFill>
                  <a:srgbClr val="2C2C2C"/>
                </a:solidFill>
                <a:latin typeface="Pretendard" panose="02000503000000020004" pitchFamily="2" charset="-127"/>
                <a:ea typeface="Pretendard" panose="02000503000000020004" pitchFamily="2" charset="-127"/>
                <a:cs typeface="Pretendard" panose="02000503000000020004" pitchFamily="2" charset="-127"/>
                <a:hlinkClick r:id="rId10"/>
              </a:rPr>
              <a:t>www.kaggle.com</a:t>
            </a: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hlinkClick r:id="rId10"/>
              </a:rPr>
              <a:t>/datasets/</a:t>
            </a:r>
            <a:r>
              <a:rPr lang="en-US" altLang="ko-KR" dirty="0" err="1">
                <a:solidFill>
                  <a:srgbClr val="2C2C2C"/>
                </a:solidFill>
                <a:latin typeface="Pretendard" panose="02000503000000020004" pitchFamily="2" charset="-127"/>
                <a:ea typeface="Pretendard" panose="02000503000000020004" pitchFamily="2" charset="-127"/>
                <a:cs typeface="Pretendard" panose="02000503000000020004" pitchFamily="2" charset="-127"/>
                <a:hlinkClick r:id="rId10"/>
              </a:rPr>
              <a:t>elijahconnectng</a:t>
            </a: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hlinkClick r:id="rId10"/>
              </a:rPr>
              <a:t>/airlines-review-dataset</a:t>
            </a:r>
            <a:endPar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3" name="TextBox 23">
            <a:extLst>
              <a:ext uri="{FF2B5EF4-FFF2-40B4-BE49-F238E27FC236}">
                <a16:creationId xmlns:a16="http://schemas.microsoft.com/office/drawing/2014/main" id="{1A88483C-000C-2221-E92F-B9A901F79581}"/>
              </a:ext>
            </a:extLst>
          </p:cNvPr>
          <p:cNvSpPr txBox="1"/>
          <p:nvPr/>
        </p:nvSpPr>
        <p:spPr>
          <a:xfrm>
            <a:off x="10693402" y="6333672"/>
            <a:ext cx="4127500" cy="368300"/>
          </a:xfrm>
          <a:prstGeom prst="rect">
            <a:avLst/>
          </a:prstGeom>
        </p:spPr>
        <p:txBody>
          <a:bodyPr lIns="0" tIns="0" rIns="0" bIns="0" rtlCol="0" anchor="ctr"/>
          <a:lstStyle/>
          <a:p>
            <a:pPr lvl="0" algn="ctr">
              <a:lnSpc>
                <a:spcPct val="116199"/>
              </a:lnSpc>
            </a:pPr>
            <a:r>
              <a:rPr lang="en-US" altLang="ko-KR" sz="2100" b="1" dirty="0" err="1">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rPr>
              <a:t>airline.csv</a:t>
            </a:r>
            <a:endParaRPr lang="en-US" altLang="ko-KR" sz="2100" b="1"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endParaRPr>
          </a:p>
        </p:txBody>
      </p:sp>
      <p:sp>
        <p:nvSpPr>
          <p:cNvPr id="24" name="TextBox 24">
            <a:extLst>
              <a:ext uri="{FF2B5EF4-FFF2-40B4-BE49-F238E27FC236}">
                <a16:creationId xmlns:a16="http://schemas.microsoft.com/office/drawing/2014/main" id="{57A61D0D-4BB2-1B8C-10D2-56A7F802280B}"/>
              </a:ext>
            </a:extLst>
          </p:cNvPr>
          <p:cNvSpPr txBox="1"/>
          <p:nvPr/>
        </p:nvSpPr>
        <p:spPr>
          <a:xfrm>
            <a:off x="4406900" y="1828800"/>
            <a:ext cx="9474200" cy="977900"/>
          </a:xfrm>
          <a:prstGeom prst="rect">
            <a:avLst/>
          </a:prstGeom>
        </p:spPr>
        <p:txBody>
          <a:bodyPr lIns="0" tIns="0" rIns="0" bIns="0" rtlCol="0" anchor="ctr"/>
          <a:lstStyle/>
          <a:p>
            <a:pPr lvl="0" algn="ctr">
              <a:lnSpc>
                <a:spcPct val="99600"/>
              </a:lnSpc>
            </a:pPr>
            <a:r>
              <a:rPr lang="en-US" altLang="ko-KR" sz="5500" b="1"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rPr>
              <a:t>Data set</a:t>
            </a:r>
            <a:endParaRPr lang="ko-KR" altLang="ko-KR" sz="5500" b="1"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endParaRPr>
          </a:p>
        </p:txBody>
      </p:sp>
    </p:spTree>
    <p:extLst>
      <p:ext uri="{BB962C8B-B14F-4D97-AF65-F5344CB8AC3E}">
        <p14:creationId xmlns:p14="http://schemas.microsoft.com/office/powerpoint/2010/main" val="3099463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2700" y="5143500"/>
            <a:ext cx="18300700" cy="5168900"/>
          </a:xfrm>
          <a:prstGeom prst="rect">
            <a:avLst/>
          </a:prstGeom>
        </p:spPr>
      </p:pic>
      <p:pic>
        <p:nvPicPr>
          <p:cNvPr id="3" name="Picture 3"/>
          <p:cNvPicPr>
            <a:picLocks noChangeAspect="1"/>
          </p:cNvPicPr>
          <p:nvPr/>
        </p:nvPicPr>
        <p:blipFill>
          <a:blip r:embed="rId3"/>
          <a:stretch>
            <a:fillRect/>
          </a:stretch>
        </p:blipFill>
        <p:spPr>
          <a:xfrm>
            <a:off x="622300" y="571500"/>
            <a:ext cx="17043400" cy="9156700"/>
          </a:xfrm>
          <a:prstGeom prst="rect">
            <a:avLst/>
          </a:prstGeom>
        </p:spPr>
      </p:pic>
      <p:pic>
        <p:nvPicPr>
          <p:cNvPr id="4" name="Picture 4"/>
          <p:cNvPicPr>
            <a:picLocks noChangeAspect="1"/>
          </p:cNvPicPr>
          <p:nvPr/>
        </p:nvPicPr>
        <p:blipFill>
          <a:blip r:embed="rId4"/>
          <a:stretch>
            <a:fillRect/>
          </a:stretch>
        </p:blipFill>
        <p:spPr>
          <a:xfrm>
            <a:off x="1117600" y="419100"/>
            <a:ext cx="2832100" cy="1498600"/>
          </a:xfrm>
          <a:prstGeom prst="rect">
            <a:avLst/>
          </a:prstGeom>
        </p:spPr>
      </p:pic>
      <p:sp>
        <p:nvSpPr>
          <p:cNvPr id="5" name="TextBox 5"/>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Filtering</a:t>
            </a:r>
          </a:p>
          <a:p>
            <a:pPr lvl="0" algn="ctr">
              <a:lnSpc>
                <a:spcPct val="107899"/>
              </a:lnSpc>
            </a:pPr>
            <a:r>
              <a:rPr lang="en-US" sz="1900" spc="100" dirty="0">
                <a:solidFill>
                  <a:srgbClr val="FFFFFF"/>
                </a:solidFill>
                <a:latin typeface="Pretendard Medium"/>
              </a:rPr>
              <a:t>Method</a:t>
            </a:r>
            <a:endParaRPr lang="en-US" sz="1900" b="0" i="0" u="none" strike="noStrike" spc="100" dirty="0">
              <a:solidFill>
                <a:srgbClr val="FFFFFF"/>
              </a:solidFill>
              <a:latin typeface="Pretendard Medium"/>
            </a:endParaRPr>
          </a:p>
        </p:txBody>
      </p:sp>
      <p:pic>
        <p:nvPicPr>
          <p:cNvPr id="6" name="Picture 6"/>
          <p:cNvPicPr>
            <a:picLocks noChangeAspect="1"/>
          </p:cNvPicPr>
          <p:nvPr/>
        </p:nvPicPr>
        <p:blipFill>
          <a:blip r:embed="rId5">
            <a:alphaModFix amt="50000"/>
          </a:blip>
          <a:stretch>
            <a:fillRect/>
          </a:stretch>
        </p:blipFill>
        <p:spPr>
          <a:xfrm>
            <a:off x="1498600" y="4140200"/>
            <a:ext cx="3619500" cy="4965700"/>
          </a:xfrm>
          <a:prstGeom prst="rect">
            <a:avLst/>
          </a:prstGeom>
        </p:spPr>
      </p:pic>
      <p:pic>
        <p:nvPicPr>
          <p:cNvPr id="7" name="Picture 7"/>
          <p:cNvPicPr>
            <a:picLocks noChangeAspect="1"/>
          </p:cNvPicPr>
          <p:nvPr/>
        </p:nvPicPr>
        <p:blipFill>
          <a:blip r:embed="rId5"/>
          <a:stretch>
            <a:fillRect/>
          </a:stretch>
        </p:blipFill>
        <p:spPr>
          <a:xfrm>
            <a:off x="5384800" y="4140200"/>
            <a:ext cx="3619500" cy="4965700"/>
          </a:xfrm>
          <a:prstGeom prst="rect">
            <a:avLst/>
          </a:prstGeom>
        </p:spPr>
      </p:pic>
      <p:pic>
        <p:nvPicPr>
          <p:cNvPr id="8" name="Picture 8"/>
          <p:cNvPicPr>
            <a:picLocks noChangeAspect="1"/>
          </p:cNvPicPr>
          <p:nvPr/>
        </p:nvPicPr>
        <p:blipFill>
          <a:blip r:embed="rId5">
            <a:alphaModFix amt="50000"/>
          </a:blip>
          <a:stretch>
            <a:fillRect/>
          </a:stretch>
        </p:blipFill>
        <p:spPr>
          <a:xfrm>
            <a:off x="9271000" y="4140200"/>
            <a:ext cx="3619500" cy="4965700"/>
          </a:xfrm>
          <a:prstGeom prst="rect">
            <a:avLst/>
          </a:prstGeom>
        </p:spPr>
      </p:pic>
      <p:pic>
        <p:nvPicPr>
          <p:cNvPr id="9" name="Picture 9"/>
          <p:cNvPicPr>
            <a:picLocks noChangeAspect="1"/>
          </p:cNvPicPr>
          <p:nvPr/>
        </p:nvPicPr>
        <p:blipFill>
          <a:blip r:embed="rId6"/>
          <a:stretch>
            <a:fillRect/>
          </a:stretch>
        </p:blipFill>
        <p:spPr>
          <a:xfrm>
            <a:off x="13169900" y="4140200"/>
            <a:ext cx="3619500" cy="4965700"/>
          </a:xfrm>
          <a:prstGeom prst="rect">
            <a:avLst/>
          </a:prstGeom>
        </p:spPr>
      </p:pic>
      <p:pic>
        <p:nvPicPr>
          <p:cNvPr id="10" name="Picture 10"/>
          <p:cNvPicPr>
            <a:picLocks noChangeAspect="1"/>
          </p:cNvPicPr>
          <p:nvPr/>
        </p:nvPicPr>
        <p:blipFill>
          <a:blip r:embed="rId7"/>
          <a:stretch>
            <a:fillRect/>
          </a:stretch>
        </p:blipFill>
        <p:spPr>
          <a:xfrm>
            <a:off x="622300" y="5143500"/>
            <a:ext cx="17043400" cy="12700"/>
          </a:xfrm>
          <a:prstGeom prst="rect">
            <a:avLst/>
          </a:prstGeom>
        </p:spPr>
      </p:pic>
      <p:pic>
        <p:nvPicPr>
          <p:cNvPr id="11" name="Picture 11"/>
          <p:cNvPicPr>
            <a:picLocks noChangeAspect="1"/>
          </p:cNvPicPr>
          <p:nvPr/>
        </p:nvPicPr>
        <p:blipFill>
          <a:blip r:embed="rId8"/>
          <a:stretch>
            <a:fillRect/>
          </a:stretch>
        </p:blipFill>
        <p:spPr>
          <a:xfrm>
            <a:off x="2908300" y="7772400"/>
            <a:ext cx="812800" cy="812800"/>
          </a:xfrm>
          <a:prstGeom prst="rect">
            <a:avLst/>
          </a:prstGeom>
        </p:spPr>
      </p:pic>
      <p:pic>
        <p:nvPicPr>
          <p:cNvPr id="12" name="Picture 12"/>
          <p:cNvPicPr>
            <a:picLocks noChangeAspect="1"/>
          </p:cNvPicPr>
          <p:nvPr/>
        </p:nvPicPr>
        <p:blipFill>
          <a:blip r:embed="rId9"/>
          <a:stretch>
            <a:fillRect/>
          </a:stretch>
        </p:blipFill>
        <p:spPr>
          <a:xfrm>
            <a:off x="14566900" y="7772400"/>
            <a:ext cx="812800" cy="812800"/>
          </a:xfrm>
          <a:prstGeom prst="rect">
            <a:avLst/>
          </a:prstGeom>
        </p:spPr>
      </p:pic>
      <p:pic>
        <p:nvPicPr>
          <p:cNvPr id="13" name="Picture 13"/>
          <p:cNvPicPr>
            <a:picLocks noChangeAspect="1"/>
          </p:cNvPicPr>
          <p:nvPr/>
        </p:nvPicPr>
        <p:blipFill>
          <a:blip r:embed="rId10"/>
          <a:stretch>
            <a:fillRect/>
          </a:stretch>
        </p:blipFill>
        <p:spPr>
          <a:xfrm>
            <a:off x="6794500" y="7772400"/>
            <a:ext cx="812800" cy="812800"/>
          </a:xfrm>
          <a:prstGeom prst="rect">
            <a:avLst/>
          </a:prstGeom>
        </p:spPr>
      </p:pic>
      <p:pic>
        <p:nvPicPr>
          <p:cNvPr id="14" name="Picture 14"/>
          <p:cNvPicPr>
            <a:picLocks noChangeAspect="1"/>
          </p:cNvPicPr>
          <p:nvPr/>
        </p:nvPicPr>
        <p:blipFill>
          <a:blip r:embed="rId11"/>
          <a:stretch>
            <a:fillRect/>
          </a:stretch>
        </p:blipFill>
        <p:spPr>
          <a:xfrm>
            <a:off x="10782300" y="7772400"/>
            <a:ext cx="812800" cy="812800"/>
          </a:xfrm>
          <a:prstGeom prst="rect">
            <a:avLst/>
          </a:prstGeom>
        </p:spPr>
      </p:pic>
      <p:sp>
        <p:nvSpPr>
          <p:cNvPr id="15" name="TextBox 15"/>
          <p:cNvSpPr txBox="1"/>
          <p:nvPr/>
        </p:nvSpPr>
        <p:spPr>
          <a:xfrm>
            <a:off x="2730500" y="4457700"/>
            <a:ext cx="1168400" cy="317500"/>
          </a:xfrm>
          <a:prstGeom prst="rect">
            <a:avLst/>
          </a:prstGeom>
        </p:spPr>
        <p:txBody>
          <a:bodyPr lIns="0" tIns="0" rIns="0" bIns="0" rtlCol="0" anchor="ctr"/>
          <a:lstStyle/>
          <a:p>
            <a:pPr lvl="0" algn="ctr">
              <a:lnSpc>
                <a:spcPct val="99600"/>
              </a:lnSpc>
            </a:pPr>
            <a:r>
              <a:rPr lang="en-US" sz="1800" b="0" i="0" u="none" strike="noStrike">
                <a:solidFill>
                  <a:srgbClr val="00074E"/>
                </a:solidFill>
                <a:latin typeface="Pretendard Medium"/>
              </a:rPr>
              <a:t>Step 1</a:t>
            </a:r>
          </a:p>
        </p:txBody>
      </p:sp>
      <p:sp>
        <p:nvSpPr>
          <p:cNvPr id="16" name="TextBox 16"/>
          <p:cNvSpPr txBox="1"/>
          <p:nvPr/>
        </p:nvSpPr>
        <p:spPr>
          <a:xfrm>
            <a:off x="6616700" y="4457700"/>
            <a:ext cx="1155700" cy="317500"/>
          </a:xfrm>
          <a:prstGeom prst="rect">
            <a:avLst/>
          </a:prstGeom>
        </p:spPr>
        <p:txBody>
          <a:bodyPr lIns="0" tIns="0" rIns="0" bIns="0" rtlCol="0" anchor="ctr"/>
          <a:lstStyle/>
          <a:p>
            <a:pPr lvl="0" algn="ctr">
              <a:lnSpc>
                <a:spcPct val="99600"/>
              </a:lnSpc>
            </a:pPr>
            <a:r>
              <a:rPr lang="en-US" sz="1800" b="0" i="0" u="none" strike="noStrike">
                <a:solidFill>
                  <a:srgbClr val="00074E"/>
                </a:solidFill>
                <a:latin typeface="Pretendard Medium"/>
              </a:rPr>
              <a:t>Step 2</a:t>
            </a:r>
          </a:p>
        </p:txBody>
      </p:sp>
      <p:sp>
        <p:nvSpPr>
          <p:cNvPr id="17" name="TextBox 17"/>
          <p:cNvSpPr txBox="1"/>
          <p:nvPr/>
        </p:nvSpPr>
        <p:spPr>
          <a:xfrm>
            <a:off x="10502900" y="4457700"/>
            <a:ext cx="1168400" cy="317500"/>
          </a:xfrm>
          <a:prstGeom prst="rect">
            <a:avLst/>
          </a:prstGeom>
        </p:spPr>
        <p:txBody>
          <a:bodyPr lIns="0" tIns="0" rIns="0" bIns="0" rtlCol="0" anchor="ctr"/>
          <a:lstStyle/>
          <a:p>
            <a:pPr lvl="0" algn="ctr">
              <a:lnSpc>
                <a:spcPct val="99600"/>
              </a:lnSpc>
            </a:pPr>
            <a:r>
              <a:rPr lang="en-US" sz="1800" b="0" i="0" u="none" strike="noStrike">
                <a:solidFill>
                  <a:srgbClr val="00074E"/>
                </a:solidFill>
                <a:latin typeface="Pretendard Medium"/>
              </a:rPr>
              <a:t>Step 3</a:t>
            </a:r>
          </a:p>
        </p:txBody>
      </p:sp>
      <p:sp>
        <p:nvSpPr>
          <p:cNvPr id="18" name="TextBox 18"/>
          <p:cNvSpPr txBox="1"/>
          <p:nvPr/>
        </p:nvSpPr>
        <p:spPr>
          <a:xfrm>
            <a:off x="14389100" y="4457700"/>
            <a:ext cx="1168400" cy="317500"/>
          </a:xfrm>
          <a:prstGeom prst="rect">
            <a:avLst/>
          </a:prstGeom>
        </p:spPr>
        <p:txBody>
          <a:bodyPr lIns="0" tIns="0" rIns="0" bIns="0" rtlCol="0" anchor="ctr"/>
          <a:lstStyle/>
          <a:p>
            <a:pPr lvl="0" algn="ctr">
              <a:lnSpc>
                <a:spcPct val="99600"/>
              </a:lnSpc>
            </a:pPr>
            <a:r>
              <a:rPr lang="en-US" sz="1800" b="0" i="0" u="none" strike="noStrike">
                <a:solidFill>
                  <a:srgbClr val="FFFFFF"/>
                </a:solidFill>
                <a:latin typeface="Pretendard Medium"/>
              </a:rPr>
              <a:t>Step 4</a:t>
            </a:r>
          </a:p>
        </p:txBody>
      </p:sp>
      <p:sp>
        <p:nvSpPr>
          <p:cNvPr id="19" name="TextBox 19"/>
          <p:cNvSpPr txBox="1"/>
          <p:nvPr/>
        </p:nvSpPr>
        <p:spPr>
          <a:xfrm>
            <a:off x="1828800" y="5562600"/>
            <a:ext cx="2971800" cy="393700"/>
          </a:xfrm>
          <a:prstGeom prst="rect">
            <a:avLst/>
          </a:prstGeom>
        </p:spPr>
        <p:txBody>
          <a:bodyPr lIns="0" tIns="0" rIns="0" bIns="0" rtlCol="0" anchor="ctr"/>
          <a:lstStyle/>
          <a:p>
            <a:pPr lvl="0" algn="ctr">
              <a:lnSpc>
                <a:spcPct val="99600"/>
              </a:lnSpc>
            </a:pPr>
            <a:r>
              <a:rPr lang="en-US" altLang="ko-KR" sz="2200" b="1"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rPr>
              <a:t>Data Preprocess</a:t>
            </a:r>
          </a:p>
        </p:txBody>
      </p:sp>
      <p:sp>
        <p:nvSpPr>
          <p:cNvPr id="20" name="TextBox 20"/>
          <p:cNvSpPr txBox="1"/>
          <p:nvPr/>
        </p:nvSpPr>
        <p:spPr>
          <a:xfrm>
            <a:off x="1986005" y="6337300"/>
            <a:ext cx="2657389" cy="914400"/>
          </a:xfrm>
          <a:prstGeom prst="rect">
            <a:avLst/>
          </a:prstGeom>
        </p:spPr>
        <p:txBody>
          <a:bodyPr lIns="0" tIns="0" rIns="0" bIns="0" rtlCol="0" anchor="ctr"/>
          <a:lstStyle/>
          <a:p>
            <a:pPr lvl="0">
              <a:lnSpc>
                <a:spcPct val="124499"/>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Normalize</a:t>
            </a:r>
          </a:p>
          <a:p>
            <a:pPr lvl="0">
              <a:lnSpc>
                <a:spcPct val="124499"/>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Label encoding</a:t>
            </a:r>
          </a:p>
          <a:p>
            <a:pPr lvl="0">
              <a:lnSpc>
                <a:spcPct val="124499"/>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Ordinal encoding</a:t>
            </a:r>
          </a:p>
        </p:txBody>
      </p:sp>
      <p:sp>
        <p:nvSpPr>
          <p:cNvPr id="21" name="TextBox 21"/>
          <p:cNvSpPr txBox="1"/>
          <p:nvPr/>
        </p:nvSpPr>
        <p:spPr>
          <a:xfrm>
            <a:off x="5626100" y="6337300"/>
            <a:ext cx="3149600" cy="1003300"/>
          </a:xfrm>
          <a:prstGeom prst="rect">
            <a:avLst/>
          </a:prstGeom>
        </p:spPr>
        <p:txBody>
          <a:bodyPr lIns="0" tIns="0" rIns="0" bIns="0" rtlCol="0" anchor="ctr"/>
          <a:lstStyle/>
          <a:p>
            <a:pPr lvl="0" algn="ctr">
              <a:lnSpc>
                <a:spcPct val="124499"/>
              </a:lnSpc>
            </a:pPr>
            <a:endParaRPr lang="en-US" sz="1800" b="0" i="0" u="none" strike="noStrike" dirty="0">
              <a:solidFill>
                <a:srgbClr val="2C2C2C"/>
              </a:solidFill>
              <a:latin typeface="Pretendard Regular"/>
            </a:endParaRPr>
          </a:p>
        </p:txBody>
      </p:sp>
      <p:sp>
        <p:nvSpPr>
          <p:cNvPr id="22" name="TextBox 22"/>
          <p:cNvSpPr txBox="1"/>
          <p:nvPr/>
        </p:nvSpPr>
        <p:spPr>
          <a:xfrm>
            <a:off x="9691645" y="6337300"/>
            <a:ext cx="2881355" cy="774700"/>
          </a:xfrm>
          <a:prstGeom prst="rect">
            <a:avLst/>
          </a:prstGeom>
        </p:spPr>
        <p:txBody>
          <a:bodyPr lIns="0" tIns="0" rIns="0" bIns="0" rtlCol="0" anchor="ctr"/>
          <a:lstStyle/>
          <a:p>
            <a:pPr lvl="0">
              <a:lnSpc>
                <a:spcPct val="124499"/>
              </a:lnSpc>
            </a:pPr>
            <a:r>
              <a:rPr lang="en-US" sz="1800" u="none" strike="noStrike"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Content-based Filtering</a:t>
            </a:r>
          </a:p>
          <a:p>
            <a:pPr lvl="0">
              <a:lnSpc>
                <a:spcPct val="124499"/>
              </a:lnSpc>
            </a:pPr>
            <a:r>
              <a:rPr lang="en-US"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SVD</a:t>
            </a:r>
            <a:r>
              <a:rPr lang="en-US" sz="1800" u="none" strike="noStrike"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 </a:t>
            </a:r>
          </a:p>
        </p:txBody>
      </p:sp>
      <p:sp>
        <p:nvSpPr>
          <p:cNvPr id="23" name="TextBox 23"/>
          <p:cNvSpPr txBox="1"/>
          <p:nvPr/>
        </p:nvSpPr>
        <p:spPr>
          <a:xfrm>
            <a:off x="13639800" y="6337300"/>
            <a:ext cx="2662195" cy="683058"/>
          </a:xfrm>
          <a:prstGeom prst="rect">
            <a:avLst/>
          </a:prstGeom>
        </p:spPr>
        <p:txBody>
          <a:bodyPr lIns="0" tIns="0" rIns="0" bIns="0" rtlCol="0" anchor="ctr"/>
          <a:lstStyle/>
          <a:p>
            <a:pPr lvl="0">
              <a:lnSpc>
                <a:spcPct val="124499"/>
              </a:lnSpc>
            </a:pPr>
            <a:r>
              <a:rPr lang="en-US" altLang="ko-KR" sz="1800" u="none" strike="noStrike" dirty="0">
                <a:solidFill>
                  <a:srgbClr val="FFFFFF"/>
                </a:solidFill>
                <a:latin typeface="Pretendard" panose="02000503000000020004" pitchFamily="2" charset="-127"/>
                <a:ea typeface="Pretendard" panose="02000503000000020004" pitchFamily="2" charset="-127"/>
                <a:cs typeface="Pretendard" panose="02000503000000020004" pitchFamily="2" charset="-127"/>
              </a:rPr>
              <a:t>MAP@K</a:t>
            </a:r>
          </a:p>
          <a:p>
            <a:pPr lvl="0">
              <a:lnSpc>
                <a:spcPct val="124499"/>
              </a:lnSpc>
            </a:pPr>
            <a:r>
              <a:rPr lang="en-US" sz="1800" u="none" strike="noStrike" dirty="0">
                <a:solidFill>
                  <a:srgbClr val="FFFFFF"/>
                </a:solidFill>
                <a:latin typeface="Pretendard" panose="02000503000000020004" pitchFamily="2" charset="-127"/>
                <a:ea typeface="Pretendard" panose="02000503000000020004" pitchFamily="2" charset="-127"/>
                <a:cs typeface="Pretendard" panose="02000503000000020004" pitchFamily="2" charset="-127"/>
              </a:rPr>
              <a:t>NDCG@K</a:t>
            </a:r>
          </a:p>
        </p:txBody>
      </p:sp>
      <p:sp>
        <p:nvSpPr>
          <p:cNvPr id="24" name="TextBox 24"/>
          <p:cNvSpPr txBox="1"/>
          <p:nvPr/>
        </p:nvSpPr>
        <p:spPr>
          <a:xfrm>
            <a:off x="5715000" y="5562600"/>
            <a:ext cx="2971800" cy="393700"/>
          </a:xfrm>
          <a:prstGeom prst="rect">
            <a:avLst/>
          </a:prstGeom>
        </p:spPr>
        <p:txBody>
          <a:bodyPr lIns="0" tIns="0" rIns="0" bIns="0" rtlCol="0" anchor="ctr"/>
          <a:lstStyle/>
          <a:p>
            <a:pPr lvl="0" algn="ctr">
              <a:lnSpc>
                <a:spcPct val="99600"/>
              </a:lnSpc>
            </a:pPr>
            <a:r>
              <a:rPr lang="en-US" altLang="ko-KR" sz="2200" b="1"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rPr>
              <a:t>Rating matrix</a:t>
            </a:r>
          </a:p>
        </p:txBody>
      </p:sp>
      <p:sp>
        <p:nvSpPr>
          <p:cNvPr id="25" name="TextBox 25"/>
          <p:cNvSpPr txBox="1"/>
          <p:nvPr/>
        </p:nvSpPr>
        <p:spPr>
          <a:xfrm>
            <a:off x="9601200" y="5562600"/>
            <a:ext cx="2971800" cy="393700"/>
          </a:xfrm>
          <a:prstGeom prst="rect">
            <a:avLst/>
          </a:prstGeom>
        </p:spPr>
        <p:txBody>
          <a:bodyPr lIns="0" tIns="0" rIns="0" bIns="0" rtlCol="0" anchor="ctr"/>
          <a:lstStyle/>
          <a:p>
            <a:pPr lvl="0" algn="ctr">
              <a:lnSpc>
                <a:spcPct val="99600"/>
              </a:lnSpc>
            </a:pPr>
            <a:r>
              <a:rPr lang="en-US" sz="2200" dirty="0">
                <a:solidFill>
                  <a:srgbClr val="00074E"/>
                </a:solidFill>
                <a:latin typeface="Pretendard SemiBold"/>
                <a:ea typeface="Pretendard SemiBold"/>
              </a:rPr>
              <a:t>Modeling</a:t>
            </a:r>
            <a:endParaRPr lang="en-US" sz="2200" b="0" i="0" u="none" strike="noStrike" dirty="0">
              <a:solidFill>
                <a:srgbClr val="00074E"/>
              </a:solidFill>
              <a:latin typeface="Pretendard SemiBold"/>
            </a:endParaRPr>
          </a:p>
        </p:txBody>
      </p:sp>
      <p:sp>
        <p:nvSpPr>
          <p:cNvPr id="26" name="TextBox 26"/>
          <p:cNvSpPr txBox="1"/>
          <p:nvPr/>
        </p:nvSpPr>
        <p:spPr>
          <a:xfrm>
            <a:off x="13487400" y="5562600"/>
            <a:ext cx="2971800" cy="393700"/>
          </a:xfrm>
          <a:prstGeom prst="rect">
            <a:avLst/>
          </a:prstGeom>
        </p:spPr>
        <p:txBody>
          <a:bodyPr lIns="0" tIns="0" rIns="0" bIns="0" rtlCol="0" anchor="ctr"/>
          <a:lstStyle/>
          <a:p>
            <a:pPr lvl="0" algn="ctr">
              <a:lnSpc>
                <a:spcPct val="99600"/>
              </a:lnSpc>
            </a:pPr>
            <a:r>
              <a:rPr lang="en-US" sz="2200" dirty="0">
                <a:solidFill>
                  <a:srgbClr val="FFFFFF"/>
                </a:solidFill>
                <a:latin typeface="Pretendard SemiBold"/>
                <a:ea typeface="Pretendard SemiBold"/>
              </a:rPr>
              <a:t>Model</a:t>
            </a:r>
            <a:r>
              <a:rPr lang="ko-KR" altLang="en-US" sz="2200" dirty="0">
                <a:solidFill>
                  <a:srgbClr val="FFFFFF"/>
                </a:solidFill>
                <a:latin typeface="Pretendard SemiBold"/>
                <a:ea typeface="Pretendard SemiBold"/>
              </a:rPr>
              <a:t> </a:t>
            </a:r>
            <a:r>
              <a:rPr lang="en-US" altLang="ko-KR" sz="2200" dirty="0">
                <a:solidFill>
                  <a:srgbClr val="FFFFFF"/>
                </a:solidFill>
                <a:latin typeface="Pretendard SemiBold"/>
                <a:ea typeface="Pretendard SemiBold"/>
              </a:rPr>
              <a:t>Evaluation</a:t>
            </a:r>
            <a:endParaRPr lang="en-US" sz="2200" b="0" i="0" u="none" strike="noStrike" dirty="0">
              <a:solidFill>
                <a:srgbClr val="FFFFFF"/>
              </a:solidFill>
              <a:latin typeface="Pretendard SemiBold"/>
            </a:endParaRPr>
          </a:p>
        </p:txBody>
      </p:sp>
      <p:sp>
        <p:nvSpPr>
          <p:cNvPr id="27" name="TextBox 27"/>
          <p:cNvSpPr txBox="1"/>
          <p:nvPr/>
        </p:nvSpPr>
        <p:spPr>
          <a:xfrm>
            <a:off x="4406900" y="1828800"/>
            <a:ext cx="9474200" cy="977900"/>
          </a:xfrm>
          <a:prstGeom prst="rect">
            <a:avLst/>
          </a:prstGeom>
        </p:spPr>
        <p:txBody>
          <a:bodyPr lIns="0" tIns="0" rIns="0" bIns="0" rtlCol="0" anchor="ctr"/>
          <a:lstStyle/>
          <a:p>
            <a:pPr lvl="0" algn="ctr">
              <a:lnSpc>
                <a:spcPct val="99600"/>
              </a:lnSpc>
            </a:pPr>
            <a:r>
              <a:rPr lang="en-US" altLang="ko-KR" sz="5500" b="1" u="none" strike="noStrike"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rPr>
              <a:t>Overall Process</a:t>
            </a:r>
            <a:endParaRPr lang="ko-KR" sz="5500" b="1" u="none" strike="noStrike"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endParaRPr>
          </a:p>
        </p:txBody>
      </p:sp>
      <p:sp>
        <p:nvSpPr>
          <p:cNvPr id="29" name="TextBox 28">
            <a:extLst>
              <a:ext uri="{FF2B5EF4-FFF2-40B4-BE49-F238E27FC236}">
                <a16:creationId xmlns:a16="http://schemas.microsoft.com/office/drawing/2014/main" id="{D9D98341-3203-27C6-A138-2F97BB93550A}"/>
              </a:ext>
            </a:extLst>
          </p:cNvPr>
          <p:cNvSpPr txBox="1"/>
          <p:nvPr/>
        </p:nvSpPr>
        <p:spPr>
          <a:xfrm>
            <a:off x="5804315" y="6336572"/>
            <a:ext cx="2778211" cy="749436"/>
          </a:xfrm>
          <a:prstGeom prst="rect">
            <a:avLst/>
          </a:prstGeom>
          <a:noFill/>
        </p:spPr>
        <p:txBody>
          <a:bodyPr wrap="square" rtlCol="0">
            <a:spAutoFit/>
          </a:bodyPr>
          <a:lstStyle/>
          <a:p>
            <a:pPr lvl="0">
              <a:lnSpc>
                <a:spcPct val="124499"/>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Between user and item</a:t>
            </a:r>
          </a:p>
          <a:p>
            <a:pPr lvl="0">
              <a:lnSpc>
                <a:spcPct val="124499"/>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Cosine similarity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2700" y="5143500"/>
            <a:ext cx="18300700" cy="5168900"/>
          </a:xfrm>
          <a:prstGeom prst="rect">
            <a:avLst/>
          </a:prstGeom>
        </p:spPr>
      </p:pic>
      <p:pic>
        <p:nvPicPr>
          <p:cNvPr id="3" name="Picture 3"/>
          <p:cNvPicPr>
            <a:picLocks noChangeAspect="1"/>
          </p:cNvPicPr>
          <p:nvPr/>
        </p:nvPicPr>
        <p:blipFill>
          <a:blip r:embed="rId3"/>
          <a:stretch>
            <a:fillRect/>
          </a:stretch>
        </p:blipFill>
        <p:spPr>
          <a:xfrm>
            <a:off x="622300" y="571500"/>
            <a:ext cx="17043400" cy="9156700"/>
          </a:xfrm>
          <a:prstGeom prst="rect">
            <a:avLst/>
          </a:prstGeom>
        </p:spPr>
      </p:pic>
      <p:pic>
        <p:nvPicPr>
          <p:cNvPr id="4" name="Picture 4"/>
          <p:cNvPicPr>
            <a:picLocks noChangeAspect="1"/>
          </p:cNvPicPr>
          <p:nvPr/>
        </p:nvPicPr>
        <p:blipFill>
          <a:blip r:embed="rId4"/>
          <a:stretch>
            <a:fillRect/>
          </a:stretch>
        </p:blipFill>
        <p:spPr>
          <a:xfrm>
            <a:off x="1117600" y="419100"/>
            <a:ext cx="2832100" cy="1498600"/>
          </a:xfrm>
          <a:prstGeom prst="rect">
            <a:avLst/>
          </a:prstGeom>
        </p:spPr>
      </p:pic>
      <p:sp>
        <p:nvSpPr>
          <p:cNvPr id="5" name="TextBox 5"/>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Filtering</a:t>
            </a:r>
          </a:p>
          <a:p>
            <a:pPr lvl="0" algn="ctr">
              <a:lnSpc>
                <a:spcPct val="107899"/>
              </a:lnSpc>
            </a:pPr>
            <a:r>
              <a:rPr lang="en-US" sz="1900" spc="100" dirty="0">
                <a:solidFill>
                  <a:srgbClr val="FFFFFF"/>
                </a:solidFill>
                <a:latin typeface="Pretendard Medium"/>
              </a:rPr>
              <a:t>Method</a:t>
            </a:r>
            <a:endParaRPr lang="en-US" sz="1900" b="0" i="0" u="none" strike="noStrike" spc="100" dirty="0">
              <a:solidFill>
                <a:srgbClr val="FFFFFF"/>
              </a:solidFill>
              <a:latin typeface="Pretendard Medium"/>
            </a:endParaRPr>
          </a:p>
        </p:txBody>
      </p:sp>
      <p:pic>
        <p:nvPicPr>
          <p:cNvPr id="6" name="Picture 6"/>
          <p:cNvPicPr>
            <a:picLocks noChangeAspect="1"/>
          </p:cNvPicPr>
          <p:nvPr/>
        </p:nvPicPr>
        <p:blipFill>
          <a:blip r:embed="rId5">
            <a:alphaModFix amt="50000"/>
          </a:blip>
          <a:stretch>
            <a:fillRect/>
          </a:stretch>
        </p:blipFill>
        <p:spPr>
          <a:xfrm rot="-5400000">
            <a:off x="6007100" y="-152400"/>
            <a:ext cx="1295400" cy="8483600"/>
          </a:xfrm>
          <a:prstGeom prst="rect">
            <a:avLst/>
          </a:prstGeom>
        </p:spPr>
      </p:pic>
      <p:pic>
        <p:nvPicPr>
          <p:cNvPr id="7" name="Picture 7"/>
          <p:cNvPicPr>
            <a:picLocks noChangeAspect="1"/>
          </p:cNvPicPr>
          <p:nvPr/>
        </p:nvPicPr>
        <p:blipFill>
          <a:blip r:embed="rId6"/>
          <a:stretch>
            <a:fillRect/>
          </a:stretch>
        </p:blipFill>
        <p:spPr>
          <a:xfrm rot="-5400000">
            <a:off x="6007100" y="1308100"/>
            <a:ext cx="1295400" cy="8483600"/>
          </a:xfrm>
          <a:prstGeom prst="rect">
            <a:avLst/>
          </a:prstGeom>
        </p:spPr>
      </p:pic>
      <p:pic>
        <p:nvPicPr>
          <p:cNvPr id="8" name="Picture 8"/>
          <p:cNvPicPr>
            <a:picLocks noChangeAspect="1"/>
          </p:cNvPicPr>
          <p:nvPr/>
        </p:nvPicPr>
        <p:blipFill>
          <a:blip r:embed="rId5">
            <a:alphaModFix amt="50000"/>
          </a:blip>
          <a:stretch>
            <a:fillRect/>
          </a:stretch>
        </p:blipFill>
        <p:spPr>
          <a:xfrm rot="-5400000">
            <a:off x="6007100" y="2768600"/>
            <a:ext cx="1295400" cy="8483600"/>
          </a:xfrm>
          <a:prstGeom prst="rect">
            <a:avLst/>
          </a:prstGeom>
        </p:spPr>
      </p:pic>
      <p:pic>
        <p:nvPicPr>
          <p:cNvPr id="9" name="Picture 9"/>
          <p:cNvPicPr>
            <a:picLocks noChangeAspect="1"/>
          </p:cNvPicPr>
          <p:nvPr/>
        </p:nvPicPr>
        <p:blipFill>
          <a:blip r:embed="rId5"/>
          <a:stretch>
            <a:fillRect/>
          </a:stretch>
        </p:blipFill>
        <p:spPr>
          <a:xfrm rot="-5400000">
            <a:off x="6007100" y="4229100"/>
            <a:ext cx="1295400" cy="8483600"/>
          </a:xfrm>
          <a:prstGeom prst="rect">
            <a:avLst/>
          </a:prstGeom>
        </p:spPr>
      </p:pic>
      <p:pic>
        <p:nvPicPr>
          <p:cNvPr id="10" name="Picture 10"/>
          <p:cNvPicPr>
            <a:picLocks noChangeAspect="1"/>
          </p:cNvPicPr>
          <p:nvPr/>
        </p:nvPicPr>
        <p:blipFill>
          <a:blip r:embed="rId7">
            <a:alphaModFix amt="50000"/>
          </a:blip>
          <a:stretch>
            <a:fillRect/>
          </a:stretch>
        </p:blipFill>
        <p:spPr>
          <a:xfrm rot="5400000">
            <a:off x="9004300" y="5969000"/>
            <a:ext cx="4470400" cy="635000"/>
          </a:xfrm>
          <a:prstGeom prst="rect">
            <a:avLst/>
          </a:prstGeom>
        </p:spPr>
      </p:pic>
      <p:pic>
        <p:nvPicPr>
          <p:cNvPr id="11" name="Picture 11"/>
          <p:cNvPicPr>
            <a:picLocks noChangeAspect="1"/>
          </p:cNvPicPr>
          <p:nvPr/>
        </p:nvPicPr>
        <p:blipFill>
          <a:blip r:embed="rId8"/>
          <a:stretch>
            <a:fillRect/>
          </a:stretch>
        </p:blipFill>
        <p:spPr>
          <a:xfrm>
            <a:off x="12090400" y="4432300"/>
            <a:ext cx="3759200" cy="3759200"/>
          </a:xfrm>
          <a:prstGeom prst="rect">
            <a:avLst/>
          </a:prstGeom>
        </p:spPr>
      </p:pic>
      <p:pic>
        <p:nvPicPr>
          <p:cNvPr id="12" name="Picture 12"/>
          <p:cNvPicPr>
            <a:picLocks noChangeAspect="1"/>
          </p:cNvPicPr>
          <p:nvPr/>
        </p:nvPicPr>
        <p:blipFill>
          <a:blip r:embed="rId9"/>
          <a:stretch>
            <a:fillRect/>
          </a:stretch>
        </p:blipFill>
        <p:spPr>
          <a:xfrm>
            <a:off x="13512800" y="5524500"/>
            <a:ext cx="901700" cy="901700"/>
          </a:xfrm>
          <a:prstGeom prst="rect">
            <a:avLst/>
          </a:prstGeom>
        </p:spPr>
      </p:pic>
      <p:pic>
        <p:nvPicPr>
          <p:cNvPr id="13" name="Picture 13"/>
          <p:cNvPicPr>
            <a:picLocks noChangeAspect="1"/>
          </p:cNvPicPr>
          <p:nvPr/>
        </p:nvPicPr>
        <p:blipFill>
          <a:blip r:embed="rId10"/>
          <a:stretch>
            <a:fillRect/>
          </a:stretch>
        </p:blipFill>
        <p:spPr>
          <a:xfrm>
            <a:off x="9690100" y="3721100"/>
            <a:ext cx="762000" cy="762000"/>
          </a:xfrm>
          <a:prstGeom prst="rect">
            <a:avLst/>
          </a:prstGeom>
        </p:spPr>
      </p:pic>
      <p:pic>
        <p:nvPicPr>
          <p:cNvPr id="14" name="Picture 14"/>
          <p:cNvPicPr>
            <a:picLocks noChangeAspect="1"/>
          </p:cNvPicPr>
          <p:nvPr/>
        </p:nvPicPr>
        <p:blipFill>
          <a:blip r:embed="rId11"/>
          <a:stretch>
            <a:fillRect/>
          </a:stretch>
        </p:blipFill>
        <p:spPr>
          <a:xfrm>
            <a:off x="9690100" y="8089900"/>
            <a:ext cx="762000" cy="762000"/>
          </a:xfrm>
          <a:prstGeom prst="rect">
            <a:avLst/>
          </a:prstGeom>
        </p:spPr>
      </p:pic>
      <p:pic>
        <p:nvPicPr>
          <p:cNvPr id="15" name="Picture 15"/>
          <p:cNvPicPr>
            <a:picLocks noChangeAspect="1"/>
          </p:cNvPicPr>
          <p:nvPr/>
        </p:nvPicPr>
        <p:blipFill>
          <a:blip r:embed="rId12"/>
          <a:stretch>
            <a:fillRect/>
          </a:stretch>
        </p:blipFill>
        <p:spPr>
          <a:xfrm>
            <a:off x="9690100" y="6629400"/>
            <a:ext cx="762000" cy="762000"/>
          </a:xfrm>
          <a:prstGeom prst="rect">
            <a:avLst/>
          </a:prstGeom>
        </p:spPr>
      </p:pic>
      <p:pic>
        <p:nvPicPr>
          <p:cNvPr id="16" name="Picture 16"/>
          <p:cNvPicPr>
            <a:picLocks noChangeAspect="1"/>
          </p:cNvPicPr>
          <p:nvPr/>
        </p:nvPicPr>
        <p:blipFill>
          <a:blip r:embed="rId13"/>
          <a:stretch>
            <a:fillRect/>
          </a:stretch>
        </p:blipFill>
        <p:spPr>
          <a:xfrm>
            <a:off x="9690100" y="5168900"/>
            <a:ext cx="762000" cy="762000"/>
          </a:xfrm>
          <a:prstGeom prst="rect">
            <a:avLst/>
          </a:prstGeom>
        </p:spPr>
      </p:pic>
      <p:pic>
        <p:nvPicPr>
          <p:cNvPr id="17" name="Picture 17"/>
          <p:cNvPicPr>
            <a:picLocks noChangeAspect="1"/>
          </p:cNvPicPr>
          <p:nvPr/>
        </p:nvPicPr>
        <p:blipFill>
          <a:blip r:embed="rId14">
            <a:alphaModFix amt="50000"/>
          </a:blip>
          <a:stretch>
            <a:fillRect/>
          </a:stretch>
        </p:blipFill>
        <p:spPr>
          <a:xfrm>
            <a:off x="10934700" y="5537200"/>
            <a:ext cx="596900" cy="12700"/>
          </a:xfrm>
          <a:prstGeom prst="rect">
            <a:avLst/>
          </a:prstGeom>
        </p:spPr>
      </p:pic>
      <p:pic>
        <p:nvPicPr>
          <p:cNvPr id="18" name="Picture 18"/>
          <p:cNvPicPr>
            <a:picLocks noChangeAspect="1"/>
          </p:cNvPicPr>
          <p:nvPr/>
        </p:nvPicPr>
        <p:blipFill>
          <a:blip r:embed="rId14">
            <a:alphaModFix amt="50000"/>
          </a:blip>
          <a:stretch>
            <a:fillRect/>
          </a:stretch>
        </p:blipFill>
        <p:spPr>
          <a:xfrm>
            <a:off x="10922000" y="6997700"/>
            <a:ext cx="596900" cy="12700"/>
          </a:xfrm>
          <a:prstGeom prst="rect">
            <a:avLst/>
          </a:prstGeom>
        </p:spPr>
      </p:pic>
      <p:pic>
        <p:nvPicPr>
          <p:cNvPr id="19" name="Picture 19"/>
          <p:cNvPicPr>
            <a:picLocks noChangeAspect="1"/>
          </p:cNvPicPr>
          <p:nvPr/>
        </p:nvPicPr>
        <p:blipFill>
          <a:blip r:embed="rId15">
            <a:alphaModFix amt="50000"/>
          </a:blip>
          <a:stretch>
            <a:fillRect/>
          </a:stretch>
        </p:blipFill>
        <p:spPr>
          <a:xfrm>
            <a:off x="11518900" y="6286500"/>
            <a:ext cx="571500" cy="12700"/>
          </a:xfrm>
          <a:prstGeom prst="rect">
            <a:avLst/>
          </a:prstGeom>
        </p:spPr>
      </p:pic>
      <p:sp>
        <p:nvSpPr>
          <p:cNvPr id="20" name="TextBox 20"/>
          <p:cNvSpPr txBox="1"/>
          <p:nvPr/>
        </p:nvSpPr>
        <p:spPr>
          <a:xfrm>
            <a:off x="2959100" y="3759200"/>
            <a:ext cx="4127500" cy="368300"/>
          </a:xfrm>
          <a:prstGeom prst="rect">
            <a:avLst/>
          </a:prstGeom>
        </p:spPr>
        <p:txBody>
          <a:bodyPr lIns="0" tIns="0" rIns="0" bIns="0" rtlCol="0" anchor="ctr"/>
          <a:lstStyle/>
          <a:p>
            <a:pPr lvl="0" algn="l">
              <a:lnSpc>
                <a:spcPct val="116199"/>
              </a:lnSpc>
            </a:pPr>
            <a:r>
              <a:rPr lang="en-US" sz="2100" b="0" i="0" u="none" strike="noStrike" dirty="0">
                <a:solidFill>
                  <a:srgbClr val="00074E"/>
                </a:solidFill>
                <a:latin typeface="Pretendard SemiBold"/>
                <a:ea typeface="Pretendard SemiBold"/>
              </a:rPr>
              <a:t>Features of item</a:t>
            </a:r>
            <a:endParaRPr lang="en-US" sz="2100" b="0" i="0" u="none" strike="noStrike" dirty="0">
              <a:solidFill>
                <a:srgbClr val="00074E"/>
              </a:solidFill>
              <a:latin typeface="Pretendard SemiBold"/>
            </a:endParaRPr>
          </a:p>
        </p:txBody>
      </p:sp>
      <p:sp>
        <p:nvSpPr>
          <p:cNvPr id="21" name="TextBox 21"/>
          <p:cNvSpPr txBox="1"/>
          <p:nvPr/>
        </p:nvSpPr>
        <p:spPr>
          <a:xfrm>
            <a:off x="2933700" y="4241800"/>
            <a:ext cx="5715000" cy="317500"/>
          </a:xfrm>
          <a:prstGeom prst="rect">
            <a:avLst/>
          </a:prstGeom>
        </p:spPr>
        <p:txBody>
          <a:bodyPr lIns="0" tIns="0" rIns="0" bIns="0" rtlCol="0" anchor="ctr"/>
          <a:lstStyle/>
          <a:p>
            <a:pPr lvl="0" algn="l">
              <a:lnSpc>
                <a:spcPct val="141100"/>
              </a:lnSpc>
            </a:pPr>
            <a:r>
              <a:rPr lang="en-US" sz="1800" u="none" strike="noStrike"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  </a:t>
            </a:r>
            <a:r>
              <a:rPr lang="en-US" altLang="ko-KR" sz="1800" u="none" strike="noStrike"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Extract the features that consist the overall rating</a:t>
            </a:r>
            <a:endParaRPr lang="en-US" sz="1800" u="none" strike="noStrike" dirty="0">
              <a:solidFill>
                <a:srgbClr val="2C2C2C"/>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2" name="TextBox 22"/>
          <p:cNvSpPr txBox="1"/>
          <p:nvPr/>
        </p:nvSpPr>
        <p:spPr>
          <a:xfrm>
            <a:off x="2933700" y="5651500"/>
            <a:ext cx="6553200" cy="330200"/>
          </a:xfrm>
          <a:prstGeom prst="rect">
            <a:avLst/>
          </a:prstGeom>
        </p:spPr>
        <p:txBody>
          <a:bodyPr lIns="0" tIns="0" rIns="0" bIns="0" rtlCol="0" anchor="ctr"/>
          <a:lstStyle/>
          <a:p>
            <a:pPr lvl="0" algn="l">
              <a:lnSpc>
                <a:spcPct val="141100"/>
              </a:lnSpc>
            </a:pPr>
            <a:r>
              <a:rPr lang="en-US" sz="1800" b="0" i="0" u="none" strike="noStrike" dirty="0">
                <a:solidFill>
                  <a:srgbClr val="2C2C2C"/>
                </a:solidFill>
                <a:latin typeface="Pretendard Regular"/>
              </a:rPr>
              <a:t>-  </a:t>
            </a:r>
            <a:r>
              <a:rPr lang="en-US" dirty="0">
                <a:solidFill>
                  <a:srgbClr val="2C2C2C"/>
                </a:solidFill>
                <a:latin typeface="Pretendard Regular"/>
                <a:ea typeface="Pretendard Regular"/>
              </a:rPr>
              <a:t>Look up the previous user rating</a:t>
            </a:r>
            <a:r>
              <a:rPr lang="ko-KR" altLang="en-US" dirty="0">
                <a:solidFill>
                  <a:srgbClr val="2C2C2C"/>
                </a:solidFill>
                <a:latin typeface="Pretendard Regular"/>
                <a:ea typeface="Pretendard Regular"/>
              </a:rPr>
              <a:t> </a:t>
            </a:r>
            <a:r>
              <a:rPr lang="en-US" altLang="ko-KR" dirty="0">
                <a:solidFill>
                  <a:srgbClr val="2C2C2C"/>
                </a:solidFill>
                <a:latin typeface="Pretendard Regular"/>
                <a:ea typeface="Pretendard Regular"/>
              </a:rPr>
              <a:t>to analyze user preferences.</a:t>
            </a:r>
            <a:endParaRPr lang="en-US" sz="1800" b="0" i="0" u="none" strike="noStrike" dirty="0">
              <a:solidFill>
                <a:srgbClr val="2C2C2C"/>
              </a:solidFill>
              <a:latin typeface="Pretendard Regular"/>
            </a:endParaRPr>
          </a:p>
        </p:txBody>
      </p:sp>
      <p:sp>
        <p:nvSpPr>
          <p:cNvPr id="23" name="TextBox 23"/>
          <p:cNvSpPr txBox="1"/>
          <p:nvPr/>
        </p:nvSpPr>
        <p:spPr>
          <a:xfrm>
            <a:off x="2959100" y="5181600"/>
            <a:ext cx="4127500" cy="368300"/>
          </a:xfrm>
          <a:prstGeom prst="rect">
            <a:avLst/>
          </a:prstGeom>
        </p:spPr>
        <p:txBody>
          <a:bodyPr lIns="0" tIns="0" rIns="0" bIns="0" rtlCol="0" anchor="ctr"/>
          <a:lstStyle/>
          <a:p>
            <a:pPr lvl="0" algn="l">
              <a:lnSpc>
                <a:spcPct val="116199"/>
              </a:lnSpc>
            </a:pPr>
            <a:r>
              <a:rPr lang="en-US" altLang="ko-KR" sz="2100" b="1" u="none" strike="noStrike"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rPr>
              <a:t>User profile</a:t>
            </a:r>
            <a:endParaRPr lang="en-US" sz="2100" b="1" u="none" strike="noStrike"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endParaRPr>
          </a:p>
        </p:txBody>
      </p:sp>
      <p:sp>
        <p:nvSpPr>
          <p:cNvPr id="24" name="TextBox 24"/>
          <p:cNvSpPr txBox="1"/>
          <p:nvPr/>
        </p:nvSpPr>
        <p:spPr>
          <a:xfrm>
            <a:off x="2933700" y="7150100"/>
            <a:ext cx="5943600" cy="317500"/>
          </a:xfrm>
          <a:prstGeom prst="rect">
            <a:avLst/>
          </a:prstGeom>
        </p:spPr>
        <p:txBody>
          <a:bodyPr lIns="0" tIns="0" rIns="0" bIns="0" rtlCol="0" anchor="ctr"/>
          <a:lstStyle/>
          <a:p>
            <a:pPr lvl="0" algn="l">
              <a:lnSpc>
                <a:spcPct val="141100"/>
              </a:lnSpc>
            </a:pPr>
            <a:r>
              <a:rPr lang="en-US" sz="1800" b="0" i="0" u="none" strike="noStrike" dirty="0">
                <a:solidFill>
                  <a:srgbClr val="2C2C2C"/>
                </a:solidFill>
                <a:latin typeface="Pretendard Regular"/>
              </a:rPr>
              <a:t>- </a:t>
            </a:r>
            <a:r>
              <a:rPr lang="en-US" dirty="0">
                <a:solidFill>
                  <a:srgbClr val="2C2C2C"/>
                </a:solidFill>
                <a:latin typeface="Pretendard Regular"/>
                <a:ea typeface="Pretendard Regular"/>
              </a:rPr>
              <a:t>Compute item-to</a:t>
            </a:r>
            <a:r>
              <a:rPr lang="en-US" altLang="ko-KR" dirty="0">
                <a:solidFill>
                  <a:srgbClr val="2C2C2C"/>
                </a:solidFill>
                <a:latin typeface="Pretendard Regular"/>
                <a:ea typeface="Pretendard Regular"/>
              </a:rPr>
              <a:t>-item</a:t>
            </a:r>
            <a:r>
              <a:rPr lang="en-US" dirty="0">
                <a:solidFill>
                  <a:srgbClr val="2C2C2C"/>
                </a:solidFill>
                <a:latin typeface="Pretendard Regular"/>
                <a:ea typeface="Pretendard Regular"/>
              </a:rPr>
              <a:t> similarity using cosine similarity</a:t>
            </a:r>
            <a:endParaRPr lang="en-US" sz="1800" b="0" i="0" u="none" strike="noStrike" dirty="0">
              <a:solidFill>
                <a:srgbClr val="2C2C2C"/>
              </a:solidFill>
              <a:latin typeface="Pretendard Regular"/>
            </a:endParaRPr>
          </a:p>
        </p:txBody>
      </p:sp>
      <p:sp>
        <p:nvSpPr>
          <p:cNvPr id="25" name="TextBox 25"/>
          <p:cNvSpPr txBox="1"/>
          <p:nvPr/>
        </p:nvSpPr>
        <p:spPr>
          <a:xfrm>
            <a:off x="2959100" y="6667500"/>
            <a:ext cx="4127500" cy="368300"/>
          </a:xfrm>
          <a:prstGeom prst="rect">
            <a:avLst/>
          </a:prstGeom>
        </p:spPr>
        <p:txBody>
          <a:bodyPr lIns="0" tIns="0" rIns="0" bIns="0" rtlCol="0" anchor="ctr"/>
          <a:lstStyle/>
          <a:p>
            <a:pPr lvl="0" algn="l">
              <a:lnSpc>
                <a:spcPct val="116199"/>
              </a:lnSpc>
            </a:pPr>
            <a:r>
              <a:rPr lang="en-US" sz="2100" dirty="0">
                <a:solidFill>
                  <a:srgbClr val="00074E"/>
                </a:solidFill>
                <a:latin typeface="Pretendard SemiBold"/>
                <a:ea typeface="Pretendard SemiBold"/>
              </a:rPr>
              <a:t>Item similarity</a:t>
            </a:r>
            <a:endParaRPr lang="en-US" sz="2100" b="0" i="0" u="none" strike="noStrike" dirty="0">
              <a:solidFill>
                <a:srgbClr val="00074E"/>
              </a:solidFill>
              <a:latin typeface="Pretendard SemiBold"/>
            </a:endParaRPr>
          </a:p>
        </p:txBody>
      </p:sp>
      <p:sp>
        <p:nvSpPr>
          <p:cNvPr id="26" name="TextBox 26"/>
          <p:cNvSpPr txBox="1"/>
          <p:nvPr/>
        </p:nvSpPr>
        <p:spPr>
          <a:xfrm>
            <a:off x="2933700" y="8587642"/>
            <a:ext cx="6400800" cy="368300"/>
          </a:xfrm>
          <a:prstGeom prst="rect">
            <a:avLst/>
          </a:prstGeom>
        </p:spPr>
        <p:txBody>
          <a:bodyPr lIns="0" tIns="0" rIns="0" bIns="0" rtlCol="0" anchor="ctr"/>
          <a:lstStyle/>
          <a:p>
            <a:pPr lvl="0">
              <a:lnSpc>
                <a:spcPct val="141100"/>
              </a:lnSpc>
            </a:pPr>
            <a:r>
              <a:rPr lang="en-US" altLang="ko-KR"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 Recommend Top-K airline and evaluate model performance</a:t>
            </a:r>
          </a:p>
        </p:txBody>
      </p:sp>
      <p:sp>
        <p:nvSpPr>
          <p:cNvPr id="27" name="TextBox 27"/>
          <p:cNvSpPr txBox="1"/>
          <p:nvPr/>
        </p:nvSpPr>
        <p:spPr>
          <a:xfrm>
            <a:off x="2959100" y="8128000"/>
            <a:ext cx="4127500" cy="368300"/>
          </a:xfrm>
          <a:prstGeom prst="rect">
            <a:avLst/>
          </a:prstGeom>
        </p:spPr>
        <p:txBody>
          <a:bodyPr lIns="0" tIns="0" rIns="0" bIns="0" rtlCol="0" anchor="ctr"/>
          <a:lstStyle/>
          <a:p>
            <a:pPr lvl="0">
              <a:lnSpc>
                <a:spcPct val="116199"/>
              </a:lnSpc>
            </a:pPr>
            <a:r>
              <a:rPr lang="en-US" altLang="ko-KR" sz="2100" b="1"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rPr>
              <a:t>Recommend</a:t>
            </a:r>
          </a:p>
        </p:txBody>
      </p:sp>
      <p:sp>
        <p:nvSpPr>
          <p:cNvPr id="28" name="TextBox 28"/>
          <p:cNvSpPr txBox="1"/>
          <p:nvPr/>
        </p:nvSpPr>
        <p:spPr>
          <a:xfrm>
            <a:off x="13550900" y="4965700"/>
            <a:ext cx="825500" cy="393700"/>
          </a:xfrm>
          <a:prstGeom prst="rect">
            <a:avLst/>
          </a:prstGeom>
        </p:spPr>
        <p:txBody>
          <a:bodyPr lIns="0" tIns="0" rIns="0" bIns="0" rtlCol="0" anchor="ctr"/>
          <a:lstStyle/>
          <a:p>
            <a:pPr lvl="0" algn="ctr">
              <a:lnSpc>
                <a:spcPct val="99600"/>
              </a:lnSpc>
            </a:pPr>
            <a:r>
              <a:rPr lang="en-US" sz="2200" b="0" i="0" u="none" strike="noStrike">
                <a:solidFill>
                  <a:srgbClr val="FFFFFF"/>
                </a:solidFill>
                <a:latin typeface="Pretendard SemiBold"/>
              </a:rPr>
              <a:t>Goal</a:t>
            </a:r>
          </a:p>
        </p:txBody>
      </p:sp>
      <p:sp>
        <p:nvSpPr>
          <p:cNvPr id="29" name="TextBox 29"/>
          <p:cNvSpPr txBox="1"/>
          <p:nvPr/>
        </p:nvSpPr>
        <p:spPr>
          <a:xfrm>
            <a:off x="12471400" y="6642100"/>
            <a:ext cx="2984500" cy="736600"/>
          </a:xfrm>
          <a:prstGeom prst="rect">
            <a:avLst/>
          </a:prstGeom>
        </p:spPr>
        <p:txBody>
          <a:bodyPr lIns="0" tIns="0" rIns="0" bIns="0" rtlCol="0" anchor="ctr"/>
          <a:lstStyle/>
          <a:p>
            <a:pPr lvl="0" algn="ctr">
              <a:lnSpc>
                <a:spcPct val="116199"/>
              </a:lnSpc>
            </a:pPr>
            <a:r>
              <a:rPr lang="en-US" sz="2100" dirty="0">
                <a:solidFill>
                  <a:srgbClr val="FFFFFF"/>
                </a:solidFill>
                <a:latin typeface="Pretendard SemiBold"/>
              </a:rPr>
              <a:t>Recommend the airline based on item similarity</a:t>
            </a:r>
            <a:endParaRPr lang="en-US" sz="2100" b="0" i="0" u="none" strike="noStrike" dirty="0">
              <a:solidFill>
                <a:srgbClr val="FFFFFF"/>
              </a:solidFill>
              <a:latin typeface="Pretendard SemiBold"/>
            </a:endParaRPr>
          </a:p>
        </p:txBody>
      </p:sp>
      <p:pic>
        <p:nvPicPr>
          <p:cNvPr id="30" name="Picture 30"/>
          <p:cNvPicPr>
            <a:picLocks noChangeAspect="1"/>
          </p:cNvPicPr>
          <p:nvPr/>
        </p:nvPicPr>
        <p:blipFill>
          <a:blip r:embed="rId16"/>
          <a:stretch>
            <a:fillRect/>
          </a:stretch>
        </p:blipFill>
        <p:spPr>
          <a:xfrm>
            <a:off x="10807700" y="4013200"/>
            <a:ext cx="139700" cy="139700"/>
          </a:xfrm>
          <a:prstGeom prst="rect">
            <a:avLst/>
          </a:prstGeom>
        </p:spPr>
      </p:pic>
      <p:pic>
        <p:nvPicPr>
          <p:cNvPr id="31" name="Picture 31"/>
          <p:cNvPicPr>
            <a:picLocks noChangeAspect="1"/>
          </p:cNvPicPr>
          <p:nvPr/>
        </p:nvPicPr>
        <p:blipFill>
          <a:blip r:embed="rId16"/>
          <a:stretch>
            <a:fillRect/>
          </a:stretch>
        </p:blipFill>
        <p:spPr>
          <a:xfrm>
            <a:off x="10807700" y="5473700"/>
            <a:ext cx="139700" cy="139700"/>
          </a:xfrm>
          <a:prstGeom prst="rect">
            <a:avLst/>
          </a:prstGeom>
        </p:spPr>
      </p:pic>
      <p:pic>
        <p:nvPicPr>
          <p:cNvPr id="32" name="Picture 32"/>
          <p:cNvPicPr>
            <a:picLocks noChangeAspect="1"/>
          </p:cNvPicPr>
          <p:nvPr/>
        </p:nvPicPr>
        <p:blipFill>
          <a:blip r:embed="rId16"/>
          <a:stretch>
            <a:fillRect/>
          </a:stretch>
        </p:blipFill>
        <p:spPr>
          <a:xfrm>
            <a:off x="10807700" y="6934200"/>
            <a:ext cx="139700" cy="139700"/>
          </a:xfrm>
          <a:prstGeom prst="rect">
            <a:avLst/>
          </a:prstGeom>
        </p:spPr>
      </p:pic>
      <p:pic>
        <p:nvPicPr>
          <p:cNvPr id="33" name="Picture 33"/>
          <p:cNvPicPr>
            <a:picLocks noChangeAspect="1"/>
          </p:cNvPicPr>
          <p:nvPr/>
        </p:nvPicPr>
        <p:blipFill>
          <a:blip r:embed="rId16"/>
          <a:stretch>
            <a:fillRect/>
          </a:stretch>
        </p:blipFill>
        <p:spPr>
          <a:xfrm>
            <a:off x="10807700" y="8394700"/>
            <a:ext cx="139700" cy="139700"/>
          </a:xfrm>
          <a:prstGeom prst="rect">
            <a:avLst/>
          </a:prstGeom>
        </p:spPr>
      </p:pic>
      <p:sp>
        <p:nvSpPr>
          <p:cNvPr id="34" name="TextBox 34"/>
          <p:cNvSpPr txBox="1"/>
          <p:nvPr/>
        </p:nvSpPr>
        <p:spPr>
          <a:xfrm>
            <a:off x="4406900" y="1828800"/>
            <a:ext cx="9474200" cy="977900"/>
          </a:xfrm>
          <a:prstGeom prst="rect">
            <a:avLst/>
          </a:prstGeom>
        </p:spPr>
        <p:txBody>
          <a:bodyPr lIns="0" tIns="0" rIns="0" bIns="0" rtlCol="0" anchor="ctr"/>
          <a:lstStyle/>
          <a:p>
            <a:pPr lvl="0" algn="ctr">
              <a:lnSpc>
                <a:spcPct val="99600"/>
              </a:lnSpc>
            </a:pPr>
            <a:r>
              <a:rPr lang="en-US" sz="5500" b="0" i="0" u="none" strike="noStrike" dirty="0">
                <a:solidFill>
                  <a:srgbClr val="00074E"/>
                </a:solidFill>
                <a:latin typeface="Pretendard SemiBold"/>
              </a:rPr>
              <a:t>Content-based Filtering</a:t>
            </a:r>
            <a:endParaRPr lang="ko-KR" sz="5500" b="0" i="0" u="none" strike="noStrike" dirty="0">
              <a:solidFill>
                <a:srgbClr val="00074E"/>
              </a:solidFill>
              <a:ea typeface="Pretendard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6ECDF-1147-B833-A04B-D59BE0F2F9D3}"/>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F4231FF9-624E-FE27-DB0A-9E97FE597692}"/>
              </a:ext>
            </a:extLst>
          </p:cNvPr>
          <p:cNvPicPr>
            <a:picLocks noChangeAspect="1"/>
          </p:cNvPicPr>
          <p:nvPr/>
        </p:nvPicPr>
        <p:blipFill>
          <a:blip r:embed="rId2"/>
          <a:stretch>
            <a:fillRect/>
          </a:stretch>
        </p:blipFill>
        <p:spPr>
          <a:xfrm>
            <a:off x="-12700" y="5143500"/>
            <a:ext cx="18300700" cy="5168900"/>
          </a:xfrm>
          <a:prstGeom prst="rect">
            <a:avLst/>
          </a:prstGeom>
        </p:spPr>
      </p:pic>
      <p:pic>
        <p:nvPicPr>
          <p:cNvPr id="3" name="Picture 3">
            <a:extLst>
              <a:ext uri="{FF2B5EF4-FFF2-40B4-BE49-F238E27FC236}">
                <a16:creationId xmlns:a16="http://schemas.microsoft.com/office/drawing/2014/main" id="{4393955D-1C12-4F7D-F320-28CD306AC2BA}"/>
              </a:ext>
            </a:extLst>
          </p:cNvPr>
          <p:cNvPicPr>
            <a:picLocks noChangeAspect="1"/>
          </p:cNvPicPr>
          <p:nvPr/>
        </p:nvPicPr>
        <p:blipFill>
          <a:blip r:embed="rId3"/>
          <a:stretch>
            <a:fillRect/>
          </a:stretch>
        </p:blipFill>
        <p:spPr>
          <a:xfrm>
            <a:off x="622300" y="571500"/>
            <a:ext cx="17043400" cy="9156700"/>
          </a:xfrm>
          <a:prstGeom prst="rect">
            <a:avLst/>
          </a:prstGeom>
        </p:spPr>
      </p:pic>
      <p:pic>
        <p:nvPicPr>
          <p:cNvPr id="4" name="Picture 4">
            <a:extLst>
              <a:ext uri="{FF2B5EF4-FFF2-40B4-BE49-F238E27FC236}">
                <a16:creationId xmlns:a16="http://schemas.microsoft.com/office/drawing/2014/main" id="{5BC598E5-1B0F-888D-CAF0-BC869179854E}"/>
              </a:ext>
            </a:extLst>
          </p:cNvPr>
          <p:cNvPicPr>
            <a:picLocks noChangeAspect="1"/>
          </p:cNvPicPr>
          <p:nvPr/>
        </p:nvPicPr>
        <p:blipFill>
          <a:blip r:embed="rId4"/>
          <a:stretch>
            <a:fillRect/>
          </a:stretch>
        </p:blipFill>
        <p:spPr>
          <a:xfrm>
            <a:off x="1117600" y="419100"/>
            <a:ext cx="2832100" cy="1498600"/>
          </a:xfrm>
          <a:prstGeom prst="rect">
            <a:avLst/>
          </a:prstGeom>
        </p:spPr>
      </p:pic>
      <p:sp>
        <p:nvSpPr>
          <p:cNvPr id="5" name="TextBox 5">
            <a:extLst>
              <a:ext uri="{FF2B5EF4-FFF2-40B4-BE49-F238E27FC236}">
                <a16:creationId xmlns:a16="http://schemas.microsoft.com/office/drawing/2014/main" id="{B00E5EAA-7781-2035-20E4-35516F6CF305}"/>
              </a:ext>
            </a:extLst>
          </p:cNvPr>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Filtering</a:t>
            </a:r>
          </a:p>
          <a:p>
            <a:pPr lvl="0" algn="ctr">
              <a:lnSpc>
                <a:spcPct val="107899"/>
              </a:lnSpc>
            </a:pPr>
            <a:r>
              <a:rPr lang="en-US" sz="1900" spc="100" dirty="0">
                <a:solidFill>
                  <a:srgbClr val="FFFFFF"/>
                </a:solidFill>
                <a:latin typeface="Pretendard Medium"/>
              </a:rPr>
              <a:t>Method</a:t>
            </a:r>
          </a:p>
        </p:txBody>
      </p:sp>
      <p:pic>
        <p:nvPicPr>
          <p:cNvPr id="6" name="Picture 6">
            <a:extLst>
              <a:ext uri="{FF2B5EF4-FFF2-40B4-BE49-F238E27FC236}">
                <a16:creationId xmlns:a16="http://schemas.microsoft.com/office/drawing/2014/main" id="{FD307773-2A89-5C67-1134-1E3D41AFA8A2}"/>
              </a:ext>
            </a:extLst>
          </p:cNvPr>
          <p:cNvPicPr>
            <a:picLocks noChangeAspect="1"/>
          </p:cNvPicPr>
          <p:nvPr/>
        </p:nvPicPr>
        <p:blipFill>
          <a:blip r:embed="rId5">
            <a:alphaModFix amt="50000"/>
          </a:blip>
          <a:stretch>
            <a:fillRect/>
          </a:stretch>
        </p:blipFill>
        <p:spPr>
          <a:xfrm rot="-5400000">
            <a:off x="6007100" y="-152400"/>
            <a:ext cx="1295400" cy="8483600"/>
          </a:xfrm>
          <a:prstGeom prst="rect">
            <a:avLst/>
          </a:prstGeom>
        </p:spPr>
      </p:pic>
      <p:pic>
        <p:nvPicPr>
          <p:cNvPr id="7" name="Picture 7">
            <a:extLst>
              <a:ext uri="{FF2B5EF4-FFF2-40B4-BE49-F238E27FC236}">
                <a16:creationId xmlns:a16="http://schemas.microsoft.com/office/drawing/2014/main" id="{6222C5AD-9092-520B-9A2D-152ACA9BB78D}"/>
              </a:ext>
            </a:extLst>
          </p:cNvPr>
          <p:cNvPicPr>
            <a:picLocks noChangeAspect="1"/>
          </p:cNvPicPr>
          <p:nvPr/>
        </p:nvPicPr>
        <p:blipFill>
          <a:blip r:embed="rId6"/>
          <a:stretch>
            <a:fillRect/>
          </a:stretch>
        </p:blipFill>
        <p:spPr>
          <a:xfrm rot="-5400000">
            <a:off x="6007100" y="1308100"/>
            <a:ext cx="1295400" cy="8483600"/>
          </a:xfrm>
          <a:prstGeom prst="rect">
            <a:avLst/>
          </a:prstGeom>
        </p:spPr>
      </p:pic>
      <p:pic>
        <p:nvPicPr>
          <p:cNvPr id="8" name="Picture 8">
            <a:extLst>
              <a:ext uri="{FF2B5EF4-FFF2-40B4-BE49-F238E27FC236}">
                <a16:creationId xmlns:a16="http://schemas.microsoft.com/office/drawing/2014/main" id="{368E7EEC-37F5-61A9-87B0-AF8D76B8FED7}"/>
              </a:ext>
            </a:extLst>
          </p:cNvPr>
          <p:cNvPicPr>
            <a:picLocks noChangeAspect="1"/>
          </p:cNvPicPr>
          <p:nvPr/>
        </p:nvPicPr>
        <p:blipFill>
          <a:blip r:embed="rId5">
            <a:alphaModFix amt="50000"/>
          </a:blip>
          <a:stretch>
            <a:fillRect/>
          </a:stretch>
        </p:blipFill>
        <p:spPr>
          <a:xfrm rot="-5400000">
            <a:off x="6007100" y="2768600"/>
            <a:ext cx="1295400" cy="8483600"/>
          </a:xfrm>
          <a:prstGeom prst="rect">
            <a:avLst/>
          </a:prstGeom>
        </p:spPr>
      </p:pic>
      <p:pic>
        <p:nvPicPr>
          <p:cNvPr id="9" name="Picture 9">
            <a:extLst>
              <a:ext uri="{FF2B5EF4-FFF2-40B4-BE49-F238E27FC236}">
                <a16:creationId xmlns:a16="http://schemas.microsoft.com/office/drawing/2014/main" id="{D838FEF5-5008-9C2B-0B06-12D4E9B9A4E1}"/>
              </a:ext>
            </a:extLst>
          </p:cNvPr>
          <p:cNvPicPr>
            <a:picLocks noChangeAspect="1"/>
          </p:cNvPicPr>
          <p:nvPr/>
        </p:nvPicPr>
        <p:blipFill>
          <a:blip r:embed="rId5"/>
          <a:stretch>
            <a:fillRect/>
          </a:stretch>
        </p:blipFill>
        <p:spPr>
          <a:xfrm rot="-5400000">
            <a:off x="6007100" y="4229100"/>
            <a:ext cx="1295400" cy="8483600"/>
          </a:xfrm>
          <a:prstGeom prst="rect">
            <a:avLst/>
          </a:prstGeom>
        </p:spPr>
      </p:pic>
      <p:pic>
        <p:nvPicPr>
          <p:cNvPr id="10" name="Picture 10">
            <a:extLst>
              <a:ext uri="{FF2B5EF4-FFF2-40B4-BE49-F238E27FC236}">
                <a16:creationId xmlns:a16="http://schemas.microsoft.com/office/drawing/2014/main" id="{A96A6372-EA3A-A824-E7C3-1E2ED46626C5}"/>
              </a:ext>
            </a:extLst>
          </p:cNvPr>
          <p:cNvPicPr>
            <a:picLocks noChangeAspect="1"/>
          </p:cNvPicPr>
          <p:nvPr/>
        </p:nvPicPr>
        <p:blipFill>
          <a:blip r:embed="rId7">
            <a:alphaModFix amt="50000"/>
          </a:blip>
          <a:stretch>
            <a:fillRect/>
          </a:stretch>
        </p:blipFill>
        <p:spPr>
          <a:xfrm rot="5400000">
            <a:off x="9004300" y="5969000"/>
            <a:ext cx="4470400" cy="635000"/>
          </a:xfrm>
          <a:prstGeom prst="rect">
            <a:avLst/>
          </a:prstGeom>
        </p:spPr>
      </p:pic>
      <p:pic>
        <p:nvPicPr>
          <p:cNvPr id="11" name="Picture 11">
            <a:extLst>
              <a:ext uri="{FF2B5EF4-FFF2-40B4-BE49-F238E27FC236}">
                <a16:creationId xmlns:a16="http://schemas.microsoft.com/office/drawing/2014/main" id="{9897C307-64B5-84C4-3E48-D5C7A5D49BF4}"/>
              </a:ext>
            </a:extLst>
          </p:cNvPr>
          <p:cNvPicPr>
            <a:picLocks noChangeAspect="1"/>
          </p:cNvPicPr>
          <p:nvPr/>
        </p:nvPicPr>
        <p:blipFill>
          <a:blip r:embed="rId8"/>
          <a:stretch>
            <a:fillRect/>
          </a:stretch>
        </p:blipFill>
        <p:spPr>
          <a:xfrm>
            <a:off x="12090400" y="4432300"/>
            <a:ext cx="3759200" cy="3759200"/>
          </a:xfrm>
          <a:prstGeom prst="rect">
            <a:avLst/>
          </a:prstGeom>
        </p:spPr>
      </p:pic>
      <p:pic>
        <p:nvPicPr>
          <p:cNvPr id="12" name="Picture 12">
            <a:extLst>
              <a:ext uri="{FF2B5EF4-FFF2-40B4-BE49-F238E27FC236}">
                <a16:creationId xmlns:a16="http://schemas.microsoft.com/office/drawing/2014/main" id="{E6552E9B-5566-125A-D724-985FEA6127DB}"/>
              </a:ext>
            </a:extLst>
          </p:cNvPr>
          <p:cNvPicPr>
            <a:picLocks noChangeAspect="1"/>
          </p:cNvPicPr>
          <p:nvPr/>
        </p:nvPicPr>
        <p:blipFill>
          <a:blip r:embed="rId9"/>
          <a:stretch>
            <a:fillRect/>
          </a:stretch>
        </p:blipFill>
        <p:spPr>
          <a:xfrm>
            <a:off x="13512800" y="5524500"/>
            <a:ext cx="901700" cy="901700"/>
          </a:xfrm>
          <a:prstGeom prst="rect">
            <a:avLst/>
          </a:prstGeom>
        </p:spPr>
      </p:pic>
      <p:pic>
        <p:nvPicPr>
          <p:cNvPr id="13" name="Picture 13">
            <a:extLst>
              <a:ext uri="{FF2B5EF4-FFF2-40B4-BE49-F238E27FC236}">
                <a16:creationId xmlns:a16="http://schemas.microsoft.com/office/drawing/2014/main" id="{F46CB14F-E420-7B82-6053-F1E23557B509}"/>
              </a:ext>
            </a:extLst>
          </p:cNvPr>
          <p:cNvPicPr>
            <a:picLocks noChangeAspect="1"/>
          </p:cNvPicPr>
          <p:nvPr/>
        </p:nvPicPr>
        <p:blipFill>
          <a:blip r:embed="rId10"/>
          <a:stretch>
            <a:fillRect/>
          </a:stretch>
        </p:blipFill>
        <p:spPr>
          <a:xfrm>
            <a:off x="9690100" y="3721100"/>
            <a:ext cx="762000" cy="762000"/>
          </a:xfrm>
          <a:prstGeom prst="rect">
            <a:avLst/>
          </a:prstGeom>
        </p:spPr>
      </p:pic>
      <p:pic>
        <p:nvPicPr>
          <p:cNvPr id="14" name="Picture 14">
            <a:extLst>
              <a:ext uri="{FF2B5EF4-FFF2-40B4-BE49-F238E27FC236}">
                <a16:creationId xmlns:a16="http://schemas.microsoft.com/office/drawing/2014/main" id="{F5BADCB9-2866-4E76-790F-97A761FD1216}"/>
              </a:ext>
            </a:extLst>
          </p:cNvPr>
          <p:cNvPicPr>
            <a:picLocks noChangeAspect="1"/>
          </p:cNvPicPr>
          <p:nvPr/>
        </p:nvPicPr>
        <p:blipFill>
          <a:blip r:embed="rId11"/>
          <a:stretch>
            <a:fillRect/>
          </a:stretch>
        </p:blipFill>
        <p:spPr>
          <a:xfrm>
            <a:off x="9690100" y="8089900"/>
            <a:ext cx="762000" cy="762000"/>
          </a:xfrm>
          <a:prstGeom prst="rect">
            <a:avLst/>
          </a:prstGeom>
        </p:spPr>
      </p:pic>
      <p:pic>
        <p:nvPicPr>
          <p:cNvPr id="15" name="Picture 15">
            <a:extLst>
              <a:ext uri="{FF2B5EF4-FFF2-40B4-BE49-F238E27FC236}">
                <a16:creationId xmlns:a16="http://schemas.microsoft.com/office/drawing/2014/main" id="{F09AE877-D789-17AE-57D2-13B1A97B0D69}"/>
              </a:ext>
            </a:extLst>
          </p:cNvPr>
          <p:cNvPicPr>
            <a:picLocks noChangeAspect="1"/>
          </p:cNvPicPr>
          <p:nvPr/>
        </p:nvPicPr>
        <p:blipFill>
          <a:blip r:embed="rId12"/>
          <a:stretch>
            <a:fillRect/>
          </a:stretch>
        </p:blipFill>
        <p:spPr>
          <a:xfrm>
            <a:off x="9690100" y="6629400"/>
            <a:ext cx="762000" cy="762000"/>
          </a:xfrm>
          <a:prstGeom prst="rect">
            <a:avLst/>
          </a:prstGeom>
        </p:spPr>
      </p:pic>
      <p:pic>
        <p:nvPicPr>
          <p:cNvPr id="16" name="Picture 16">
            <a:extLst>
              <a:ext uri="{FF2B5EF4-FFF2-40B4-BE49-F238E27FC236}">
                <a16:creationId xmlns:a16="http://schemas.microsoft.com/office/drawing/2014/main" id="{4E8C7872-9FA2-9714-7120-1F15F6E5AE52}"/>
              </a:ext>
            </a:extLst>
          </p:cNvPr>
          <p:cNvPicPr>
            <a:picLocks noChangeAspect="1"/>
          </p:cNvPicPr>
          <p:nvPr/>
        </p:nvPicPr>
        <p:blipFill>
          <a:blip r:embed="rId13"/>
          <a:stretch>
            <a:fillRect/>
          </a:stretch>
        </p:blipFill>
        <p:spPr>
          <a:xfrm>
            <a:off x="9690100" y="5168900"/>
            <a:ext cx="762000" cy="762000"/>
          </a:xfrm>
          <a:prstGeom prst="rect">
            <a:avLst/>
          </a:prstGeom>
        </p:spPr>
      </p:pic>
      <p:pic>
        <p:nvPicPr>
          <p:cNvPr id="17" name="Picture 17">
            <a:extLst>
              <a:ext uri="{FF2B5EF4-FFF2-40B4-BE49-F238E27FC236}">
                <a16:creationId xmlns:a16="http://schemas.microsoft.com/office/drawing/2014/main" id="{329BFD58-1305-05C2-E1AD-83C2A21C8FBF}"/>
              </a:ext>
            </a:extLst>
          </p:cNvPr>
          <p:cNvPicPr>
            <a:picLocks noChangeAspect="1"/>
          </p:cNvPicPr>
          <p:nvPr/>
        </p:nvPicPr>
        <p:blipFill>
          <a:blip r:embed="rId14">
            <a:alphaModFix amt="50000"/>
          </a:blip>
          <a:stretch>
            <a:fillRect/>
          </a:stretch>
        </p:blipFill>
        <p:spPr>
          <a:xfrm>
            <a:off x="10934700" y="5537200"/>
            <a:ext cx="596900" cy="12700"/>
          </a:xfrm>
          <a:prstGeom prst="rect">
            <a:avLst/>
          </a:prstGeom>
        </p:spPr>
      </p:pic>
      <p:pic>
        <p:nvPicPr>
          <p:cNvPr id="18" name="Picture 18">
            <a:extLst>
              <a:ext uri="{FF2B5EF4-FFF2-40B4-BE49-F238E27FC236}">
                <a16:creationId xmlns:a16="http://schemas.microsoft.com/office/drawing/2014/main" id="{E45A61DB-E9AA-69FD-2BE4-9BB46EB1C204}"/>
              </a:ext>
            </a:extLst>
          </p:cNvPr>
          <p:cNvPicPr>
            <a:picLocks noChangeAspect="1"/>
          </p:cNvPicPr>
          <p:nvPr/>
        </p:nvPicPr>
        <p:blipFill>
          <a:blip r:embed="rId14">
            <a:alphaModFix amt="50000"/>
          </a:blip>
          <a:stretch>
            <a:fillRect/>
          </a:stretch>
        </p:blipFill>
        <p:spPr>
          <a:xfrm>
            <a:off x="10922000" y="6997700"/>
            <a:ext cx="596900" cy="12700"/>
          </a:xfrm>
          <a:prstGeom prst="rect">
            <a:avLst/>
          </a:prstGeom>
        </p:spPr>
      </p:pic>
      <p:pic>
        <p:nvPicPr>
          <p:cNvPr id="19" name="Picture 19">
            <a:extLst>
              <a:ext uri="{FF2B5EF4-FFF2-40B4-BE49-F238E27FC236}">
                <a16:creationId xmlns:a16="http://schemas.microsoft.com/office/drawing/2014/main" id="{52821C3A-5319-80D5-5CE4-089B2BC3340C}"/>
              </a:ext>
            </a:extLst>
          </p:cNvPr>
          <p:cNvPicPr>
            <a:picLocks noChangeAspect="1"/>
          </p:cNvPicPr>
          <p:nvPr/>
        </p:nvPicPr>
        <p:blipFill>
          <a:blip r:embed="rId15">
            <a:alphaModFix amt="50000"/>
          </a:blip>
          <a:stretch>
            <a:fillRect/>
          </a:stretch>
        </p:blipFill>
        <p:spPr>
          <a:xfrm>
            <a:off x="11518900" y="6286500"/>
            <a:ext cx="571500" cy="12700"/>
          </a:xfrm>
          <a:prstGeom prst="rect">
            <a:avLst/>
          </a:prstGeom>
        </p:spPr>
      </p:pic>
      <p:sp>
        <p:nvSpPr>
          <p:cNvPr id="20" name="TextBox 20">
            <a:extLst>
              <a:ext uri="{FF2B5EF4-FFF2-40B4-BE49-F238E27FC236}">
                <a16:creationId xmlns:a16="http://schemas.microsoft.com/office/drawing/2014/main" id="{DC26AF84-D722-B4F4-2B35-521324150D95}"/>
              </a:ext>
            </a:extLst>
          </p:cNvPr>
          <p:cNvSpPr txBox="1"/>
          <p:nvPr/>
        </p:nvSpPr>
        <p:spPr>
          <a:xfrm>
            <a:off x="2959100" y="3759200"/>
            <a:ext cx="4127500" cy="368300"/>
          </a:xfrm>
          <a:prstGeom prst="rect">
            <a:avLst/>
          </a:prstGeom>
        </p:spPr>
        <p:txBody>
          <a:bodyPr lIns="0" tIns="0" rIns="0" bIns="0" rtlCol="0" anchor="ctr"/>
          <a:lstStyle/>
          <a:p>
            <a:pPr lvl="0" algn="l">
              <a:lnSpc>
                <a:spcPct val="116199"/>
              </a:lnSpc>
            </a:pPr>
            <a:r>
              <a:rPr lang="en-US" sz="2100" dirty="0">
                <a:solidFill>
                  <a:srgbClr val="00074E"/>
                </a:solidFill>
                <a:latin typeface="Pretendard SemiBold"/>
                <a:ea typeface="Pretendard SemiBold"/>
              </a:rPr>
              <a:t>Rating Matrix</a:t>
            </a:r>
            <a:endParaRPr lang="en-US" sz="2100" b="0" i="0" u="none" strike="noStrike" dirty="0">
              <a:solidFill>
                <a:srgbClr val="00074E"/>
              </a:solidFill>
              <a:latin typeface="Pretendard SemiBold"/>
            </a:endParaRPr>
          </a:p>
        </p:txBody>
      </p:sp>
      <p:sp>
        <p:nvSpPr>
          <p:cNvPr id="21" name="TextBox 21">
            <a:extLst>
              <a:ext uri="{FF2B5EF4-FFF2-40B4-BE49-F238E27FC236}">
                <a16:creationId xmlns:a16="http://schemas.microsoft.com/office/drawing/2014/main" id="{F3BC1AC6-904F-24D6-0428-7E9460F57E1F}"/>
              </a:ext>
            </a:extLst>
          </p:cNvPr>
          <p:cNvSpPr txBox="1"/>
          <p:nvPr/>
        </p:nvSpPr>
        <p:spPr>
          <a:xfrm>
            <a:off x="2933700" y="4241800"/>
            <a:ext cx="5715000" cy="317500"/>
          </a:xfrm>
          <a:prstGeom prst="rect">
            <a:avLst/>
          </a:prstGeom>
        </p:spPr>
        <p:txBody>
          <a:bodyPr lIns="0" tIns="0" rIns="0" bIns="0" rtlCol="0" anchor="ctr"/>
          <a:lstStyle/>
          <a:p>
            <a:pPr lvl="0" algn="l">
              <a:lnSpc>
                <a:spcPct val="141100"/>
              </a:lnSpc>
            </a:pPr>
            <a:r>
              <a:rPr lang="en-US" sz="1800" b="0" i="0" u="none" strike="noStrike" dirty="0">
                <a:solidFill>
                  <a:srgbClr val="2C2C2C"/>
                </a:solidFill>
                <a:latin typeface="Pretendard Regular"/>
              </a:rPr>
              <a:t>- Create the rating matrix using user rating for airline</a:t>
            </a:r>
          </a:p>
        </p:txBody>
      </p:sp>
      <p:sp>
        <p:nvSpPr>
          <p:cNvPr id="22" name="TextBox 22">
            <a:extLst>
              <a:ext uri="{FF2B5EF4-FFF2-40B4-BE49-F238E27FC236}">
                <a16:creationId xmlns:a16="http://schemas.microsoft.com/office/drawing/2014/main" id="{07E437DE-776C-9074-3768-78CB035DFFC7}"/>
              </a:ext>
            </a:extLst>
          </p:cNvPr>
          <p:cNvSpPr txBox="1"/>
          <p:nvPr/>
        </p:nvSpPr>
        <p:spPr>
          <a:xfrm>
            <a:off x="2933700" y="5664200"/>
            <a:ext cx="5981700" cy="317500"/>
          </a:xfrm>
          <a:prstGeom prst="rect">
            <a:avLst/>
          </a:prstGeom>
        </p:spPr>
        <p:txBody>
          <a:bodyPr lIns="0" tIns="0" rIns="0" bIns="0" rtlCol="0" anchor="ctr"/>
          <a:lstStyle/>
          <a:p>
            <a:pPr lvl="0" algn="l">
              <a:lnSpc>
                <a:spcPct val="141100"/>
              </a:lnSpc>
            </a:pPr>
            <a:r>
              <a:rPr lang="en-US" sz="1800" u="none" strike="noStrike"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  </a:t>
            </a:r>
            <a:r>
              <a:rPr lang="en-US" altLang="ko-KR" sz="1800" u="none" strike="noStrike"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Generate the latent factor from rating matrix</a:t>
            </a:r>
            <a:endParaRPr lang="en-US" sz="1800" u="none" strike="noStrike" dirty="0">
              <a:solidFill>
                <a:srgbClr val="2C2C2C"/>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3" name="TextBox 23">
            <a:extLst>
              <a:ext uri="{FF2B5EF4-FFF2-40B4-BE49-F238E27FC236}">
                <a16:creationId xmlns:a16="http://schemas.microsoft.com/office/drawing/2014/main" id="{42773D9E-0D8F-D9E8-199A-C4ADAED267E0}"/>
              </a:ext>
            </a:extLst>
          </p:cNvPr>
          <p:cNvSpPr txBox="1"/>
          <p:nvPr/>
        </p:nvSpPr>
        <p:spPr>
          <a:xfrm>
            <a:off x="2959100" y="5181600"/>
            <a:ext cx="4127500" cy="368300"/>
          </a:xfrm>
          <a:prstGeom prst="rect">
            <a:avLst/>
          </a:prstGeom>
        </p:spPr>
        <p:txBody>
          <a:bodyPr lIns="0" tIns="0" rIns="0" bIns="0" rtlCol="0" anchor="ctr"/>
          <a:lstStyle/>
          <a:p>
            <a:pPr lvl="0" algn="l">
              <a:lnSpc>
                <a:spcPct val="116199"/>
              </a:lnSpc>
            </a:pPr>
            <a:r>
              <a:rPr lang="en-US" altLang="ko-KR" sz="2100" b="1" u="none" strike="noStrike"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rPr>
              <a:t>Latent factor</a:t>
            </a:r>
            <a:endParaRPr lang="en-US" sz="2100" b="1" u="none" strike="noStrike"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endParaRPr>
          </a:p>
        </p:txBody>
      </p:sp>
      <p:sp>
        <p:nvSpPr>
          <p:cNvPr id="24" name="TextBox 24">
            <a:extLst>
              <a:ext uri="{FF2B5EF4-FFF2-40B4-BE49-F238E27FC236}">
                <a16:creationId xmlns:a16="http://schemas.microsoft.com/office/drawing/2014/main" id="{293BBE3E-1C43-6441-E29A-C583B7DBF2DC}"/>
              </a:ext>
            </a:extLst>
          </p:cNvPr>
          <p:cNvSpPr txBox="1"/>
          <p:nvPr/>
        </p:nvSpPr>
        <p:spPr>
          <a:xfrm>
            <a:off x="2933700" y="7150100"/>
            <a:ext cx="5943600" cy="317500"/>
          </a:xfrm>
          <a:prstGeom prst="rect">
            <a:avLst/>
          </a:prstGeom>
        </p:spPr>
        <p:txBody>
          <a:bodyPr lIns="0" tIns="0" rIns="0" bIns="0" rtlCol="0" anchor="ctr"/>
          <a:lstStyle/>
          <a:p>
            <a:pPr lvl="0" algn="l">
              <a:lnSpc>
                <a:spcPct val="141100"/>
              </a:lnSpc>
            </a:pPr>
            <a:r>
              <a:rPr lang="en-US" sz="1800" b="0" i="0" u="none" strike="noStrike" dirty="0">
                <a:solidFill>
                  <a:srgbClr val="2C2C2C"/>
                </a:solidFill>
                <a:latin typeface="Pretendard Regular"/>
              </a:rPr>
              <a:t>- </a:t>
            </a:r>
            <a:r>
              <a:rPr lang="en-US" dirty="0">
                <a:solidFill>
                  <a:srgbClr val="2C2C2C"/>
                </a:solidFill>
                <a:latin typeface="Pretendard Regular"/>
                <a:ea typeface="Pretendard Regular"/>
              </a:rPr>
              <a:t>Compute dot product of user vector and airline vector</a:t>
            </a:r>
            <a:endParaRPr lang="en-US" sz="1800" b="0" i="0" u="none" strike="noStrike" dirty="0">
              <a:solidFill>
                <a:srgbClr val="2C2C2C"/>
              </a:solidFill>
              <a:latin typeface="Pretendard Regular"/>
            </a:endParaRPr>
          </a:p>
        </p:txBody>
      </p:sp>
      <p:sp>
        <p:nvSpPr>
          <p:cNvPr id="25" name="TextBox 25">
            <a:extLst>
              <a:ext uri="{FF2B5EF4-FFF2-40B4-BE49-F238E27FC236}">
                <a16:creationId xmlns:a16="http://schemas.microsoft.com/office/drawing/2014/main" id="{49CA86D0-D54A-B19F-732E-3F7A7395B871}"/>
              </a:ext>
            </a:extLst>
          </p:cNvPr>
          <p:cNvSpPr txBox="1"/>
          <p:nvPr/>
        </p:nvSpPr>
        <p:spPr>
          <a:xfrm>
            <a:off x="2959100" y="6667500"/>
            <a:ext cx="4127500" cy="368300"/>
          </a:xfrm>
          <a:prstGeom prst="rect">
            <a:avLst/>
          </a:prstGeom>
        </p:spPr>
        <p:txBody>
          <a:bodyPr lIns="0" tIns="0" rIns="0" bIns="0" rtlCol="0" anchor="ctr"/>
          <a:lstStyle/>
          <a:p>
            <a:pPr lvl="0" algn="l">
              <a:lnSpc>
                <a:spcPct val="116199"/>
              </a:lnSpc>
            </a:pPr>
            <a:r>
              <a:rPr lang="en-US" sz="2100" dirty="0">
                <a:solidFill>
                  <a:srgbClr val="00074E"/>
                </a:solidFill>
                <a:latin typeface="Pretendard SemiBold"/>
                <a:ea typeface="Pretendard SemiBold"/>
              </a:rPr>
              <a:t>Predict rating</a:t>
            </a:r>
            <a:endParaRPr lang="en-US" sz="2100" b="0" i="0" u="none" strike="noStrike" dirty="0">
              <a:solidFill>
                <a:srgbClr val="00074E"/>
              </a:solidFill>
              <a:latin typeface="Pretendard SemiBold"/>
            </a:endParaRPr>
          </a:p>
        </p:txBody>
      </p:sp>
      <p:sp>
        <p:nvSpPr>
          <p:cNvPr id="26" name="TextBox 26">
            <a:extLst>
              <a:ext uri="{FF2B5EF4-FFF2-40B4-BE49-F238E27FC236}">
                <a16:creationId xmlns:a16="http://schemas.microsoft.com/office/drawing/2014/main" id="{86677A55-CCE6-B987-A584-D46DA260DB87}"/>
              </a:ext>
            </a:extLst>
          </p:cNvPr>
          <p:cNvSpPr txBox="1"/>
          <p:nvPr/>
        </p:nvSpPr>
        <p:spPr>
          <a:xfrm>
            <a:off x="2933700" y="8623301"/>
            <a:ext cx="6400800" cy="228599"/>
          </a:xfrm>
          <a:prstGeom prst="rect">
            <a:avLst/>
          </a:prstGeom>
        </p:spPr>
        <p:txBody>
          <a:bodyPr lIns="0" tIns="0" rIns="0" bIns="0" rtlCol="0" anchor="ctr"/>
          <a:lstStyle/>
          <a:p>
            <a:pPr lvl="0" algn="l">
              <a:lnSpc>
                <a:spcPct val="141100"/>
              </a:lnSpc>
            </a:pPr>
            <a:r>
              <a:rPr lang="en-US" sz="1800" u="none" strike="noStrike"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 </a:t>
            </a:r>
            <a:r>
              <a:rPr lang="en-US" altLang="ko-KR" sz="1800" u="none" strike="noStrike" dirty="0">
                <a:solidFill>
                  <a:srgbClr val="2C2C2C"/>
                </a:solidFill>
                <a:latin typeface="Pretendard" panose="02000503000000020004" pitchFamily="2" charset="-127"/>
                <a:ea typeface="Pretendard" panose="02000503000000020004" pitchFamily="2" charset="-127"/>
                <a:cs typeface="Pretendard" panose="02000503000000020004" pitchFamily="2" charset="-127"/>
              </a:rPr>
              <a:t>Recommend Top-K airlines and evaluate model performance</a:t>
            </a:r>
            <a:endParaRPr lang="en-US" sz="1800" u="none" strike="noStrike" dirty="0">
              <a:solidFill>
                <a:srgbClr val="2C2C2C"/>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7" name="TextBox 27">
            <a:extLst>
              <a:ext uri="{FF2B5EF4-FFF2-40B4-BE49-F238E27FC236}">
                <a16:creationId xmlns:a16="http://schemas.microsoft.com/office/drawing/2014/main" id="{D5F12BB4-B3C7-DFC1-5BEF-BBB7DA864853}"/>
              </a:ext>
            </a:extLst>
          </p:cNvPr>
          <p:cNvSpPr txBox="1"/>
          <p:nvPr/>
        </p:nvSpPr>
        <p:spPr>
          <a:xfrm>
            <a:off x="2959100" y="8128000"/>
            <a:ext cx="4127500" cy="368300"/>
          </a:xfrm>
          <a:prstGeom prst="rect">
            <a:avLst/>
          </a:prstGeom>
        </p:spPr>
        <p:txBody>
          <a:bodyPr lIns="0" tIns="0" rIns="0" bIns="0" rtlCol="0" anchor="ctr"/>
          <a:lstStyle/>
          <a:p>
            <a:pPr lvl="0" algn="l">
              <a:lnSpc>
                <a:spcPct val="116199"/>
              </a:lnSpc>
            </a:pPr>
            <a:r>
              <a:rPr lang="en-US" altLang="ko-KR" sz="2100" b="1" u="none" strike="noStrike"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rPr>
              <a:t>Recommend</a:t>
            </a:r>
            <a:endParaRPr lang="en-US" sz="2100" b="1" u="none" strike="noStrike" dirty="0">
              <a:solidFill>
                <a:srgbClr val="00074E"/>
              </a:solidFill>
              <a:latin typeface="Pretendard SemiBold" panose="02000503000000020004" pitchFamily="2" charset="-127"/>
              <a:ea typeface="Pretendard SemiBold" panose="02000503000000020004" pitchFamily="2" charset="-127"/>
              <a:cs typeface="Pretendard SemiBold" panose="02000503000000020004" pitchFamily="2" charset="-127"/>
            </a:endParaRPr>
          </a:p>
        </p:txBody>
      </p:sp>
      <p:sp>
        <p:nvSpPr>
          <p:cNvPr id="28" name="TextBox 28">
            <a:extLst>
              <a:ext uri="{FF2B5EF4-FFF2-40B4-BE49-F238E27FC236}">
                <a16:creationId xmlns:a16="http://schemas.microsoft.com/office/drawing/2014/main" id="{E2E11CCD-632F-6A2C-5621-AB8141712F39}"/>
              </a:ext>
            </a:extLst>
          </p:cNvPr>
          <p:cNvSpPr txBox="1"/>
          <p:nvPr/>
        </p:nvSpPr>
        <p:spPr>
          <a:xfrm>
            <a:off x="13550900" y="4965700"/>
            <a:ext cx="825500" cy="393700"/>
          </a:xfrm>
          <a:prstGeom prst="rect">
            <a:avLst/>
          </a:prstGeom>
        </p:spPr>
        <p:txBody>
          <a:bodyPr lIns="0" tIns="0" rIns="0" bIns="0" rtlCol="0" anchor="ctr"/>
          <a:lstStyle/>
          <a:p>
            <a:pPr lvl="0" algn="ctr">
              <a:lnSpc>
                <a:spcPct val="99600"/>
              </a:lnSpc>
            </a:pPr>
            <a:r>
              <a:rPr lang="en-US" sz="2200" b="0" i="0" u="none" strike="noStrike">
                <a:solidFill>
                  <a:srgbClr val="FFFFFF"/>
                </a:solidFill>
                <a:latin typeface="Pretendard SemiBold"/>
              </a:rPr>
              <a:t>Goal</a:t>
            </a:r>
          </a:p>
        </p:txBody>
      </p:sp>
      <p:sp>
        <p:nvSpPr>
          <p:cNvPr id="29" name="TextBox 29">
            <a:extLst>
              <a:ext uri="{FF2B5EF4-FFF2-40B4-BE49-F238E27FC236}">
                <a16:creationId xmlns:a16="http://schemas.microsoft.com/office/drawing/2014/main" id="{9845D5C6-22C5-2EDE-5798-5574DFA2081F}"/>
              </a:ext>
            </a:extLst>
          </p:cNvPr>
          <p:cNvSpPr txBox="1"/>
          <p:nvPr/>
        </p:nvSpPr>
        <p:spPr>
          <a:xfrm>
            <a:off x="12471400" y="6642100"/>
            <a:ext cx="2984500" cy="736600"/>
          </a:xfrm>
          <a:prstGeom prst="rect">
            <a:avLst/>
          </a:prstGeom>
        </p:spPr>
        <p:txBody>
          <a:bodyPr lIns="0" tIns="0" rIns="0" bIns="0" rtlCol="0" anchor="ctr"/>
          <a:lstStyle/>
          <a:p>
            <a:pPr lvl="0" algn="ctr">
              <a:lnSpc>
                <a:spcPct val="116199"/>
              </a:lnSpc>
            </a:pPr>
            <a:r>
              <a:rPr lang="en-US" sz="2100" b="0" i="0" u="none" strike="noStrike" dirty="0">
                <a:solidFill>
                  <a:srgbClr val="FFFFFF"/>
                </a:solidFill>
                <a:latin typeface="Pretendard SemiBold"/>
              </a:rPr>
              <a:t>Recommend the airline based on latent factors.</a:t>
            </a:r>
          </a:p>
        </p:txBody>
      </p:sp>
      <p:pic>
        <p:nvPicPr>
          <p:cNvPr id="30" name="Picture 30">
            <a:extLst>
              <a:ext uri="{FF2B5EF4-FFF2-40B4-BE49-F238E27FC236}">
                <a16:creationId xmlns:a16="http://schemas.microsoft.com/office/drawing/2014/main" id="{5B4C61A5-6BD2-55F5-75AB-943BDE7CB726}"/>
              </a:ext>
            </a:extLst>
          </p:cNvPr>
          <p:cNvPicPr>
            <a:picLocks noChangeAspect="1"/>
          </p:cNvPicPr>
          <p:nvPr/>
        </p:nvPicPr>
        <p:blipFill>
          <a:blip r:embed="rId16"/>
          <a:stretch>
            <a:fillRect/>
          </a:stretch>
        </p:blipFill>
        <p:spPr>
          <a:xfrm>
            <a:off x="10807700" y="4013200"/>
            <a:ext cx="139700" cy="139700"/>
          </a:xfrm>
          <a:prstGeom prst="rect">
            <a:avLst/>
          </a:prstGeom>
        </p:spPr>
      </p:pic>
      <p:pic>
        <p:nvPicPr>
          <p:cNvPr id="31" name="Picture 31">
            <a:extLst>
              <a:ext uri="{FF2B5EF4-FFF2-40B4-BE49-F238E27FC236}">
                <a16:creationId xmlns:a16="http://schemas.microsoft.com/office/drawing/2014/main" id="{F5945B53-03B6-F58C-C128-49F0D87C9EE1}"/>
              </a:ext>
            </a:extLst>
          </p:cNvPr>
          <p:cNvPicPr>
            <a:picLocks noChangeAspect="1"/>
          </p:cNvPicPr>
          <p:nvPr/>
        </p:nvPicPr>
        <p:blipFill>
          <a:blip r:embed="rId16"/>
          <a:stretch>
            <a:fillRect/>
          </a:stretch>
        </p:blipFill>
        <p:spPr>
          <a:xfrm>
            <a:off x="10807700" y="5473700"/>
            <a:ext cx="139700" cy="139700"/>
          </a:xfrm>
          <a:prstGeom prst="rect">
            <a:avLst/>
          </a:prstGeom>
        </p:spPr>
      </p:pic>
      <p:pic>
        <p:nvPicPr>
          <p:cNvPr id="32" name="Picture 32">
            <a:extLst>
              <a:ext uri="{FF2B5EF4-FFF2-40B4-BE49-F238E27FC236}">
                <a16:creationId xmlns:a16="http://schemas.microsoft.com/office/drawing/2014/main" id="{65C10D48-624D-7C91-088A-2EEB4FD2E234}"/>
              </a:ext>
            </a:extLst>
          </p:cNvPr>
          <p:cNvPicPr>
            <a:picLocks noChangeAspect="1"/>
          </p:cNvPicPr>
          <p:nvPr/>
        </p:nvPicPr>
        <p:blipFill>
          <a:blip r:embed="rId16"/>
          <a:stretch>
            <a:fillRect/>
          </a:stretch>
        </p:blipFill>
        <p:spPr>
          <a:xfrm>
            <a:off x="10807700" y="6934200"/>
            <a:ext cx="139700" cy="139700"/>
          </a:xfrm>
          <a:prstGeom prst="rect">
            <a:avLst/>
          </a:prstGeom>
        </p:spPr>
      </p:pic>
      <p:pic>
        <p:nvPicPr>
          <p:cNvPr id="33" name="Picture 33">
            <a:extLst>
              <a:ext uri="{FF2B5EF4-FFF2-40B4-BE49-F238E27FC236}">
                <a16:creationId xmlns:a16="http://schemas.microsoft.com/office/drawing/2014/main" id="{65B8AB98-5107-67DE-6AB6-26213C0FBAC6}"/>
              </a:ext>
            </a:extLst>
          </p:cNvPr>
          <p:cNvPicPr>
            <a:picLocks noChangeAspect="1"/>
          </p:cNvPicPr>
          <p:nvPr/>
        </p:nvPicPr>
        <p:blipFill>
          <a:blip r:embed="rId16"/>
          <a:stretch>
            <a:fillRect/>
          </a:stretch>
        </p:blipFill>
        <p:spPr>
          <a:xfrm>
            <a:off x="10807700" y="8394700"/>
            <a:ext cx="139700" cy="139700"/>
          </a:xfrm>
          <a:prstGeom prst="rect">
            <a:avLst/>
          </a:prstGeom>
        </p:spPr>
      </p:pic>
      <p:sp>
        <p:nvSpPr>
          <p:cNvPr id="34" name="TextBox 34">
            <a:extLst>
              <a:ext uri="{FF2B5EF4-FFF2-40B4-BE49-F238E27FC236}">
                <a16:creationId xmlns:a16="http://schemas.microsoft.com/office/drawing/2014/main" id="{54B231CD-8BE3-BE42-0128-C9A13A151BE0}"/>
              </a:ext>
            </a:extLst>
          </p:cNvPr>
          <p:cNvSpPr txBox="1"/>
          <p:nvPr/>
        </p:nvSpPr>
        <p:spPr>
          <a:xfrm>
            <a:off x="4406900" y="1828800"/>
            <a:ext cx="9474200" cy="977900"/>
          </a:xfrm>
          <a:prstGeom prst="rect">
            <a:avLst/>
          </a:prstGeom>
        </p:spPr>
        <p:txBody>
          <a:bodyPr lIns="0" tIns="0" rIns="0" bIns="0" rtlCol="0" anchor="ctr"/>
          <a:lstStyle/>
          <a:p>
            <a:pPr lvl="0" algn="ctr">
              <a:lnSpc>
                <a:spcPct val="99600"/>
              </a:lnSpc>
            </a:pPr>
            <a:r>
              <a:rPr lang="en-US" altLang="ko-KR" sz="5500" b="0" i="0" u="none" strike="noStrike" dirty="0">
                <a:solidFill>
                  <a:srgbClr val="00074E"/>
                </a:solidFill>
                <a:latin typeface="Pretendard SemiBold"/>
                <a:ea typeface="Pretendard SemiBold"/>
              </a:rPr>
              <a:t>Model-based Filtering</a:t>
            </a:r>
            <a:endParaRPr lang="ko-KR" sz="5500" b="0" i="0" u="none" strike="noStrike" dirty="0">
              <a:solidFill>
                <a:srgbClr val="00074E"/>
              </a:solidFill>
              <a:ea typeface="Pretendard SemiBold"/>
            </a:endParaRPr>
          </a:p>
        </p:txBody>
      </p:sp>
    </p:spTree>
    <p:extLst>
      <p:ext uri="{BB962C8B-B14F-4D97-AF65-F5344CB8AC3E}">
        <p14:creationId xmlns:p14="http://schemas.microsoft.com/office/powerpoint/2010/main" val="2651457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FAAA5-ED1B-8BB3-66DB-B21611E8120A}"/>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B2D7DE4-25DE-A635-3D20-042CAA6FDABC}"/>
              </a:ext>
            </a:extLst>
          </p:cNvPr>
          <p:cNvPicPr>
            <a:picLocks noChangeAspect="1"/>
          </p:cNvPicPr>
          <p:nvPr/>
        </p:nvPicPr>
        <p:blipFill>
          <a:blip r:embed="rId2"/>
          <a:stretch>
            <a:fillRect/>
          </a:stretch>
        </p:blipFill>
        <p:spPr>
          <a:xfrm>
            <a:off x="-12700" y="5143500"/>
            <a:ext cx="18300700" cy="5168900"/>
          </a:xfrm>
          <a:prstGeom prst="rect">
            <a:avLst/>
          </a:prstGeom>
        </p:spPr>
      </p:pic>
      <p:pic>
        <p:nvPicPr>
          <p:cNvPr id="3" name="Picture 3">
            <a:extLst>
              <a:ext uri="{FF2B5EF4-FFF2-40B4-BE49-F238E27FC236}">
                <a16:creationId xmlns:a16="http://schemas.microsoft.com/office/drawing/2014/main" id="{C0C4E58C-C180-4271-7A74-D72F72ADB1BD}"/>
              </a:ext>
            </a:extLst>
          </p:cNvPr>
          <p:cNvPicPr>
            <a:picLocks noChangeAspect="1"/>
          </p:cNvPicPr>
          <p:nvPr/>
        </p:nvPicPr>
        <p:blipFill>
          <a:blip r:embed="rId3"/>
          <a:stretch>
            <a:fillRect/>
          </a:stretch>
        </p:blipFill>
        <p:spPr>
          <a:xfrm>
            <a:off x="622300" y="571500"/>
            <a:ext cx="17043400" cy="9156700"/>
          </a:xfrm>
          <a:prstGeom prst="rect">
            <a:avLst/>
          </a:prstGeom>
        </p:spPr>
      </p:pic>
      <p:pic>
        <p:nvPicPr>
          <p:cNvPr id="4" name="Picture 4">
            <a:extLst>
              <a:ext uri="{FF2B5EF4-FFF2-40B4-BE49-F238E27FC236}">
                <a16:creationId xmlns:a16="http://schemas.microsoft.com/office/drawing/2014/main" id="{F25CEFD1-6607-37DB-0859-06E7EE1833BB}"/>
              </a:ext>
            </a:extLst>
          </p:cNvPr>
          <p:cNvPicPr>
            <a:picLocks noChangeAspect="1"/>
          </p:cNvPicPr>
          <p:nvPr/>
        </p:nvPicPr>
        <p:blipFill>
          <a:blip r:embed="rId4"/>
          <a:stretch>
            <a:fillRect/>
          </a:stretch>
        </p:blipFill>
        <p:spPr>
          <a:xfrm>
            <a:off x="1117600" y="419100"/>
            <a:ext cx="2832100" cy="1498600"/>
          </a:xfrm>
          <a:prstGeom prst="rect">
            <a:avLst/>
          </a:prstGeom>
        </p:spPr>
      </p:pic>
      <p:sp>
        <p:nvSpPr>
          <p:cNvPr id="5" name="TextBox 5">
            <a:extLst>
              <a:ext uri="{FF2B5EF4-FFF2-40B4-BE49-F238E27FC236}">
                <a16:creationId xmlns:a16="http://schemas.microsoft.com/office/drawing/2014/main" id="{15F5A26B-5939-670A-E0A0-DCC83DF9DCC7}"/>
              </a:ext>
            </a:extLst>
          </p:cNvPr>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Model</a:t>
            </a:r>
          </a:p>
        </p:txBody>
      </p:sp>
      <p:sp>
        <p:nvSpPr>
          <p:cNvPr id="24" name="TextBox 24">
            <a:extLst>
              <a:ext uri="{FF2B5EF4-FFF2-40B4-BE49-F238E27FC236}">
                <a16:creationId xmlns:a16="http://schemas.microsoft.com/office/drawing/2014/main" id="{C818A90E-D9FF-3ED5-CE46-2EEB397DA145}"/>
              </a:ext>
            </a:extLst>
          </p:cNvPr>
          <p:cNvSpPr txBox="1"/>
          <p:nvPr/>
        </p:nvSpPr>
        <p:spPr>
          <a:xfrm>
            <a:off x="2533650" y="3041650"/>
            <a:ext cx="9474200" cy="977900"/>
          </a:xfrm>
          <a:prstGeom prst="rect">
            <a:avLst/>
          </a:prstGeom>
        </p:spPr>
        <p:txBody>
          <a:bodyPr lIns="0" tIns="0" rIns="0" bIns="0" rtlCol="0" anchor="ctr"/>
          <a:lstStyle/>
          <a:p>
            <a:pPr lvl="0">
              <a:lnSpc>
                <a:spcPct val="99600"/>
              </a:lnSpc>
            </a:pPr>
            <a:r>
              <a:rPr lang="en-US" altLang="ko-KR" sz="5500" b="1" u="none" strike="noStrike" dirty="0">
                <a:solidFill>
                  <a:srgbClr val="0A064D"/>
                </a:solidFill>
                <a:latin typeface="Pretendard SemiBold" panose="02000503000000020004" pitchFamily="2" charset="-127"/>
                <a:ea typeface="Pretendard SemiBold" panose="02000503000000020004" pitchFamily="2" charset="-127"/>
                <a:cs typeface="Pretendard SemiBold" panose="02000503000000020004" pitchFamily="2" charset="-127"/>
              </a:rPr>
              <a:t>Machine Learning Model</a:t>
            </a:r>
            <a:endParaRPr lang="ko-KR" sz="5500" b="1" u="none" strike="noStrike" dirty="0">
              <a:solidFill>
                <a:srgbClr val="0A064D"/>
              </a:solidFill>
              <a:latin typeface="Pretendard SemiBold" panose="02000503000000020004" pitchFamily="2" charset="-127"/>
              <a:ea typeface="Pretendard SemiBold" panose="02000503000000020004" pitchFamily="2" charset="-127"/>
              <a:cs typeface="Pretendard SemiBold" panose="02000503000000020004" pitchFamily="2" charset="-127"/>
            </a:endParaRPr>
          </a:p>
        </p:txBody>
      </p:sp>
      <p:sp>
        <p:nvSpPr>
          <p:cNvPr id="18" name="TextBox 17">
            <a:extLst>
              <a:ext uri="{FF2B5EF4-FFF2-40B4-BE49-F238E27FC236}">
                <a16:creationId xmlns:a16="http://schemas.microsoft.com/office/drawing/2014/main" id="{7FA6DB9D-A79E-77F5-BD80-897D610539D1}"/>
              </a:ext>
            </a:extLst>
          </p:cNvPr>
          <p:cNvSpPr txBox="1"/>
          <p:nvPr/>
        </p:nvSpPr>
        <p:spPr>
          <a:xfrm>
            <a:off x="2533650" y="5143500"/>
            <a:ext cx="8026400" cy="1138773"/>
          </a:xfrm>
          <a:prstGeom prst="rect">
            <a:avLst/>
          </a:prstGeom>
          <a:noFill/>
        </p:spPr>
        <p:txBody>
          <a:bodyPr wrap="square" rtlCol="0">
            <a:spAutoFit/>
          </a:bodyPr>
          <a:lstStyle/>
          <a:p>
            <a:r>
              <a:rPr kumimoji="1" lang="en-US" altLang="ko-KR" sz="2800" b="1" dirty="0">
                <a:solidFill>
                  <a:srgbClr val="0A064D"/>
                </a:solidFill>
                <a:latin typeface="Pretendard SemiBold" panose="02000503000000020004" pitchFamily="2" charset="-127"/>
                <a:ea typeface="Pretendard SemiBold" panose="02000503000000020004" pitchFamily="2" charset="-127"/>
                <a:cs typeface="Pretendard SemiBold" panose="02000503000000020004" pitchFamily="2" charset="-127"/>
              </a:rPr>
              <a:t>Modeling</a:t>
            </a:r>
          </a:p>
          <a:p>
            <a:pPr lvl="1"/>
            <a:r>
              <a:rPr kumimoji="1" lang="en-US" altLang="ko-KR" sz="2000" dirty="0">
                <a:latin typeface="Pretendard Medium" panose="02000503000000020004" pitchFamily="2" charset="-127"/>
                <a:ea typeface="Pretendard Medium" panose="02000503000000020004" pitchFamily="2" charset="-127"/>
                <a:cs typeface="Pretendard Medium" panose="02000503000000020004" pitchFamily="2" charset="-127"/>
              </a:rPr>
              <a:t>Logistic regression(Content-Based Filtering)</a:t>
            </a:r>
          </a:p>
          <a:p>
            <a:pPr lvl="1"/>
            <a:r>
              <a:rPr kumimoji="1" lang="en-US" altLang="ko-KR" sz="2000" dirty="0">
                <a:latin typeface="Pretendard Medium" panose="02000503000000020004" pitchFamily="2" charset="-127"/>
                <a:ea typeface="Pretendard Medium" panose="02000503000000020004" pitchFamily="2" charset="-127"/>
                <a:cs typeface="Pretendard Medium" panose="02000503000000020004" pitchFamily="2" charset="-127"/>
              </a:rPr>
              <a:t>SVD (Collaborative Filtering)</a:t>
            </a:r>
          </a:p>
        </p:txBody>
      </p:sp>
      <p:sp>
        <p:nvSpPr>
          <p:cNvPr id="19" name="TextBox 18">
            <a:extLst>
              <a:ext uri="{FF2B5EF4-FFF2-40B4-BE49-F238E27FC236}">
                <a16:creationId xmlns:a16="http://schemas.microsoft.com/office/drawing/2014/main" id="{82DC9A14-5FBC-12A7-AD39-5788CC952A0C}"/>
              </a:ext>
            </a:extLst>
          </p:cNvPr>
          <p:cNvSpPr txBox="1"/>
          <p:nvPr/>
        </p:nvSpPr>
        <p:spPr>
          <a:xfrm>
            <a:off x="2533650" y="6457462"/>
            <a:ext cx="8026400" cy="1446550"/>
          </a:xfrm>
          <a:prstGeom prst="rect">
            <a:avLst/>
          </a:prstGeom>
          <a:noFill/>
        </p:spPr>
        <p:txBody>
          <a:bodyPr wrap="square" rtlCol="0">
            <a:spAutoFit/>
          </a:bodyPr>
          <a:lstStyle/>
          <a:p>
            <a:r>
              <a:rPr kumimoji="1" lang="en-US" altLang="ko-KR" sz="2800" b="1" dirty="0">
                <a:solidFill>
                  <a:srgbClr val="0A064D"/>
                </a:solidFill>
                <a:latin typeface="Pretendard SemiBold" panose="02000503000000020004" pitchFamily="2" charset="-127"/>
                <a:ea typeface="Pretendard SemiBold" panose="02000503000000020004" pitchFamily="2" charset="-127"/>
                <a:cs typeface="Pretendard SemiBold" panose="02000503000000020004" pitchFamily="2" charset="-127"/>
              </a:rPr>
              <a:t>Preprocessing</a:t>
            </a:r>
          </a:p>
          <a:p>
            <a:pPr lvl="1"/>
            <a:r>
              <a:rPr kumimoji="1" lang="en-US" altLang="ko-KR" sz="2000" dirty="0">
                <a:latin typeface="Pretendard Medium" panose="02000503000000020004" pitchFamily="2" charset="-127"/>
                <a:ea typeface="Pretendard Medium" panose="02000503000000020004" pitchFamily="2" charset="-127"/>
                <a:cs typeface="Pretendard Medium" panose="02000503000000020004" pitchFamily="2" charset="-127"/>
              </a:rPr>
              <a:t>Min-max scaling</a:t>
            </a:r>
          </a:p>
          <a:p>
            <a:pPr lvl="1"/>
            <a:r>
              <a:rPr kumimoji="1" lang="en-US" altLang="ko-KR" sz="2000" dirty="0">
                <a:latin typeface="Pretendard Medium" panose="02000503000000020004" pitchFamily="2" charset="-127"/>
                <a:ea typeface="Pretendard Medium" panose="02000503000000020004" pitchFamily="2" charset="-127"/>
                <a:cs typeface="Pretendard Medium" panose="02000503000000020004" pitchFamily="2" charset="-127"/>
              </a:rPr>
              <a:t>Label encoding</a:t>
            </a:r>
          </a:p>
          <a:p>
            <a:pPr lvl="1"/>
            <a:r>
              <a:rPr kumimoji="1" lang="en-US" altLang="ko-KR" sz="2000" dirty="0">
                <a:latin typeface="Pretendard Medium" panose="02000503000000020004" pitchFamily="2" charset="-127"/>
                <a:ea typeface="Pretendard Medium" panose="02000503000000020004" pitchFamily="2" charset="-127"/>
                <a:cs typeface="Pretendard Medium" panose="02000503000000020004" pitchFamily="2" charset="-127"/>
              </a:rPr>
              <a:t>Ordinal encoding</a:t>
            </a:r>
            <a:endParaRPr kumimoji="1" lang="ko-KR" altLang="en-US" sz="2000" dirty="0">
              <a:latin typeface="Pretendard Medium" panose="02000503000000020004" pitchFamily="2" charset="-127"/>
              <a:ea typeface="Pretendard Medium" panose="02000503000000020004" pitchFamily="2" charset="-127"/>
              <a:cs typeface="Pretendard Medium" panose="02000503000000020004" pitchFamily="2" charset="-127"/>
            </a:endParaRPr>
          </a:p>
        </p:txBody>
      </p:sp>
    </p:spTree>
    <p:extLst>
      <p:ext uri="{BB962C8B-B14F-4D97-AF65-F5344CB8AC3E}">
        <p14:creationId xmlns:p14="http://schemas.microsoft.com/office/powerpoint/2010/main" val="4294612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417</TotalTime>
  <Words>520</Words>
  <Application>Microsoft Macintosh PowerPoint</Application>
  <PresentationFormat>사용자 지정</PresentationFormat>
  <Paragraphs>133</Paragraphs>
  <Slides>11</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11</vt:i4>
      </vt:variant>
    </vt:vector>
  </HeadingPairs>
  <TitlesOfParts>
    <vt:vector size="19" baseType="lpstr">
      <vt:lpstr>Pretendard Regular</vt:lpstr>
      <vt:lpstr>Calibri</vt:lpstr>
      <vt:lpstr>Pretendard Medium</vt:lpstr>
      <vt:lpstr>Pretendard SemiBold</vt:lpstr>
      <vt:lpstr>Pretendard Light</vt:lpstr>
      <vt:lpstr>Arial</vt:lpstr>
      <vt:lpstr>Pretendard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박선준</cp:lastModifiedBy>
  <cp:revision>34</cp:revision>
  <dcterms:created xsi:type="dcterms:W3CDTF">2006-08-16T00:00:00Z</dcterms:created>
  <dcterms:modified xsi:type="dcterms:W3CDTF">2025-10-29T08:31:28Z</dcterms:modified>
</cp:coreProperties>
</file>